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0" r:id="rId26"/>
    <p:sldId id="279" r:id="rId27"/>
    <p:sldId id="281" r:id="rId28"/>
    <p:sldId id="283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98" autoAdjust="0"/>
  </p:normalViewPr>
  <p:slideViewPr>
    <p:cSldViewPr>
      <p:cViewPr varScale="1">
        <p:scale>
          <a:sx n="95" d="100"/>
          <a:sy n="95" d="100"/>
        </p:scale>
        <p:origin x="1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98D1-FF93-4038-8EED-3ED7301B5AF4}" type="datetimeFigureOut">
              <a:rPr lang="de-DE" smtClean="0"/>
              <a:t>18.08.2017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DFF78-6F5D-4131-A32A-94D8A09A11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07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http://www.speechbuddy.com/blog/speech-therapy-techniques/helping-your-child-overcome-dyslexia/</a:t>
            </a:r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03640-CF43-4212-BDFA-51F10D1F3BC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82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DFF78-6F5D-4131-A32A-94D8A09A113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46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DFF78-6F5D-4131-A32A-94D8A09A113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26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gif"/><Relationship Id="rId18" Type="http://schemas.openxmlformats.org/officeDocument/2006/relationships/image" Target="../media/image26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image" Target="../media/image10.jpeg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5" Type="http://schemas.openxmlformats.org/officeDocument/2006/relationships/image" Target="../media/image23.gif"/><Relationship Id="rId10" Type="http://schemas.openxmlformats.org/officeDocument/2006/relationships/image" Target="../media/image18.jpeg"/><Relationship Id="rId19" Type="http://schemas.openxmlformats.org/officeDocument/2006/relationships/image" Target="../media/image27.gif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microsoft.com/office/2007/relationships/hdphoto" Target="../media/hdphoto1.wdp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gif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jarki.ru/wpress/2013/02/18/320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119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в изучении и преподавании русского </a:t>
            </a:r>
            <a:r>
              <a:rPr lang="ru-RU" smtClean="0"/>
              <a:t>языка </a:t>
            </a:r>
            <a:br>
              <a:rPr lang="ru-RU" smtClean="0"/>
            </a:br>
            <a:r>
              <a:rPr lang="ru-RU" smtClean="0"/>
              <a:t>(игротека «Дети мира»)</a:t>
            </a:r>
            <a:endParaRPr lang="de-D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6093296"/>
            <a:ext cx="3416424" cy="3375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Е.Л. Кудрявцева</a:t>
            </a:r>
          </a:p>
          <a:p>
            <a:endParaRPr lang="de-DE" dirty="0"/>
          </a:p>
        </p:txBody>
      </p:sp>
      <p:pic>
        <p:nvPicPr>
          <p:cNvPr id="5122" name="Picture 2" descr="Bildergebnis für &amp;icy;&amp;gcy;&amp;r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135489" cy="27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Учащиеся знают язык, но не умеют на нем говорить («страх коммуникации» как болезнь ХХ1 века)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Игры (онлайн, </a:t>
            </a:r>
            <a:r>
              <a:rPr lang="ru-RU" b="1" dirty="0" err="1" smtClean="0">
                <a:solidFill>
                  <a:srgbClr val="00B050"/>
                </a:solidFill>
              </a:rPr>
              <a:t>оффлайн</a:t>
            </a:r>
            <a:r>
              <a:rPr lang="ru-RU" b="1" dirty="0" smtClean="0">
                <a:solidFill>
                  <a:srgbClr val="00B050"/>
                </a:solidFill>
              </a:rPr>
              <a:t>) и онлайн-тандемы – лекарство от этой болезни. Если игры коммуникативные (не дидактические и не тестовые)</a:t>
            </a:r>
            <a:endParaRPr lang="de-D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3898776" cy="6120680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одульность (до 16 модулей в 1 игре для различных целевых групп)</a:t>
            </a:r>
          </a:p>
          <a:p>
            <a:pPr>
              <a:buFontTx/>
              <a:buChar char="-"/>
            </a:pPr>
            <a:r>
              <a:rPr lang="ru-RU" dirty="0" smtClean="0"/>
              <a:t>вариативность (выбор модуля, места и реализация игры как индивидуальной или парной или групповой – за игроками)</a:t>
            </a:r>
          </a:p>
          <a:p>
            <a:pPr>
              <a:buFontTx/>
              <a:buChar char="-"/>
            </a:pPr>
            <a:r>
              <a:rPr lang="ru-RU" dirty="0" err="1"/>
              <a:t>п</a:t>
            </a:r>
            <a:r>
              <a:rPr lang="ru-RU" dirty="0" err="1" smtClean="0"/>
              <a:t>олифункциональность</a:t>
            </a:r>
            <a:r>
              <a:rPr lang="ru-RU" dirty="0" smtClean="0"/>
              <a:t> (развитие всех составляющих коммуникативной компетенции, </a:t>
            </a:r>
            <a:r>
              <a:rPr lang="ru-RU" dirty="0" err="1" smtClean="0"/>
              <a:t>компетентностная</a:t>
            </a:r>
            <a:r>
              <a:rPr lang="ru-RU" dirty="0" smtClean="0"/>
              <a:t> диагностика, лидерский тренинг, командный тренинг и т.д.)</a:t>
            </a:r>
          </a:p>
          <a:p>
            <a:pPr>
              <a:buFontTx/>
              <a:buChar char="-"/>
            </a:pPr>
            <a:r>
              <a:rPr lang="ru-RU" dirty="0" err="1" smtClean="0"/>
              <a:t>надпредметность</a:t>
            </a:r>
            <a:r>
              <a:rPr lang="ru-RU" dirty="0" smtClean="0"/>
              <a:t> (возможность использовать как в рамках освоения предметов регулярного образования, так и в дополнительном и самообразовании)</a:t>
            </a:r>
          </a:p>
          <a:p>
            <a:pPr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ткрытость (участники могут придумывать свои модули игр, варьировать правила игры, язык игры)</a:t>
            </a:r>
          </a:p>
          <a:p>
            <a:pPr>
              <a:buFontTx/>
              <a:buChar char="-"/>
            </a:pPr>
            <a:r>
              <a:rPr lang="ru-RU" dirty="0" err="1"/>
              <a:t>и</a:t>
            </a:r>
            <a:r>
              <a:rPr lang="ru-RU" dirty="0" err="1" smtClean="0"/>
              <a:t>нтегративность</a:t>
            </a:r>
            <a:r>
              <a:rPr lang="ru-RU" dirty="0" smtClean="0"/>
              <a:t> (совмещается с любым ПМК, УМК; не требует специальной подготовки играющих или специального </a:t>
            </a:r>
            <a:r>
              <a:rPr lang="ru-RU" dirty="0" err="1" smtClean="0"/>
              <a:t>обрудования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err="1" smtClean="0"/>
              <a:t>интеркультурность</a:t>
            </a:r>
            <a:r>
              <a:rPr lang="ru-RU" dirty="0" smtClean="0"/>
              <a:t> (игры и персонажи игр составлены таким образом, чтобы при игре нельзя было применить этнокультурные клише и стереотипы)</a:t>
            </a:r>
          </a:p>
          <a:p>
            <a:pPr>
              <a:buFontTx/>
              <a:buChar char="-"/>
            </a:pPr>
            <a:r>
              <a:rPr lang="ru-RU" dirty="0" err="1" smtClean="0"/>
              <a:t>полилингвальность</a:t>
            </a:r>
            <a:r>
              <a:rPr lang="ru-RU" dirty="0" smtClean="0"/>
              <a:t> (язык игры выбирается игроками, ограничений нет)</a:t>
            </a:r>
            <a:endParaRPr lang="de-DE" dirty="0"/>
          </a:p>
        </p:txBody>
      </p:sp>
      <p:pic>
        <p:nvPicPr>
          <p:cNvPr id="2050" name="Picture 2" descr="C:\Users\Uwe Krüger\Desktop\LABOR\IGRY INNOVATION\werbung_igroteka_kalender\igroteka_reklam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 b="4617"/>
          <a:stretch/>
        </p:blipFill>
        <p:spPr bwMode="auto">
          <a:xfrm>
            <a:off x="4644008" y="260648"/>
            <a:ext cx="4234929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«Профессии-помощники»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086076" cy="412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20530" cy="427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9606" y="6123836"/>
            <a:ext cx="3009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Лексический запас по темам</a:t>
            </a:r>
            <a:endParaRPr lang="de-D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4958" y="6123836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Опыт коммуникации в ситуации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9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62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Игра </a:t>
            </a:r>
            <a:r>
              <a:rPr lang="ru-RU" sz="3600" dirty="0"/>
              <a:t>«</a:t>
            </a:r>
            <a:r>
              <a:rPr lang="ru-RU" sz="3600" dirty="0" err="1" smtClean="0"/>
              <a:t>Мульт</a:t>
            </a:r>
            <a:r>
              <a:rPr lang="ru-RU" sz="3600" dirty="0" smtClean="0"/>
              <a:t>-контакт 1»  (мультфильмы)</a:t>
            </a: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  <p:grpSp>
        <p:nvGrpSpPr>
          <p:cNvPr id="4" name="Gruppieren 15"/>
          <p:cNvGrpSpPr/>
          <p:nvPr/>
        </p:nvGrpSpPr>
        <p:grpSpPr>
          <a:xfrm>
            <a:off x="205043" y="1268760"/>
            <a:ext cx="4678464" cy="4784576"/>
            <a:chOff x="0" y="0"/>
            <a:chExt cx="6537960" cy="7863840"/>
          </a:xfrm>
        </p:grpSpPr>
        <p:grpSp>
          <p:nvGrpSpPr>
            <p:cNvPr id="5" name="Gruppieren 16"/>
            <p:cNvGrpSpPr/>
            <p:nvPr/>
          </p:nvGrpSpPr>
          <p:grpSpPr>
            <a:xfrm>
              <a:off x="0" y="0"/>
              <a:ext cx="6537960" cy="7863840"/>
              <a:chOff x="0" y="0"/>
              <a:chExt cx="6537960" cy="7863840"/>
            </a:xfrm>
          </p:grpSpPr>
          <p:pic>
            <p:nvPicPr>
              <p:cNvPr id="7" name="Grafik 17" descr="http://inews.name/news/113-3031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51"/>
              <a:stretch/>
            </p:blipFill>
            <p:spPr bwMode="auto">
              <a:xfrm>
                <a:off x="2240280" y="0"/>
                <a:ext cx="2072640" cy="248412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Grafik 18" descr="http://static.megashara.com/screenshots/178524__00-26-05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1" r="28040"/>
              <a:stretch/>
            </p:blipFill>
            <p:spPr bwMode="auto">
              <a:xfrm>
                <a:off x="4495800" y="30480"/>
                <a:ext cx="2042160" cy="24536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Grafik 19" descr="http://i8.photobucket.com/albums/a48/myaffetto/stuff/h_alien_01_b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90500" y="2872740"/>
                <a:ext cx="2438400" cy="2057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rafik 20" descr="http://cs9225.vk.me/v9225453/2374/mf9fdk-7IbQ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1240" y="2621280"/>
                <a:ext cx="1905000" cy="24993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rafik 21" descr="http://holidaycalls.ru/wp-content/uploads/2012/04/%D0%98%D0%BD%D0%BE%D0%BF%D0%BB%D0%B0%D0%BD%D0%B5%D1%82%D1%8F%D0%BD%D0%B8%D0%BD-5.jp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12"/>
              <a:stretch/>
            </p:blipFill>
            <p:spPr bwMode="auto">
              <a:xfrm>
                <a:off x="4572000" y="2697480"/>
                <a:ext cx="1905000" cy="24231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Grafik 22" descr="http://upload.wikimedia.org/wikipedia/ru/f/fe/James_P_Sullivan.jp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r="11538"/>
              <a:stretch/>
            </p:blipFill>
            <p:spPr bwMode="auto">
              <a:xfrm>
                <a:off x="15240" y="5273040"/>
                <a:ext cx="202692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Grafik 23" descr="http://gic4.mycdn.me/getImage?photoId=511764898961&amp;photoType=24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6" t="8023" r="7580" b="12033"/>
              <a:stretch/>
            </p:blipFill>
            <p:spPr bwMode="auto">
              <a:xfrm>
                <a:off x="2590800" y="5318760"/>
                <a:ext cx="1600200" cy="2438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Grafik 24" descr="&amp;tcy;&amp;iecy;&amp;kcy;&amp;scy;&amp;tcy; &amp;pcy;&amp;rcy;&amp;icy; &amp;ncy;&amp;acy;&amp;vcy;&amp;iecy;&amp;dcy;&amp;iecy;&amp;ncy;&amp;icy;&amp;icy;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97" t="31779" r="11873" b="-1"/>
              <a:stretch/>
            </p:blipFill>
            <p:spPr bwMode="auto">
              <a:xfrm>
                <a:off x="15240" y="45720"/>
                <a:ext cx="2072640" cy="2438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" name="Grafik 25" descr="http://fenix.ucoz.kz/_ph/6/141593061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3" t="12083" r="28750" b="9584"/>
            <a:stretch/>
          </p:blipFill>
          <p:spPr bwMode="auto">
            <a:xfrm>
              <a:off x="4693920" y="5318760"/>
              <a:ext cx="1767840" cy="2392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788024" y="1885398"/>
            <a:ext cx="4270226" cy="3987478"/>
            <a:chOff x="0" y="0"/>
            <a:chExt cx="6879364" cy="7255379"/>
          </a:xfrm>
        </p:grpSpPr>
        <p:pic>
          <p:nvPicPr>
            <p:cNvPr id="16" name="Рисунок 15" descr="C:\Users\Uwe Krüger\Desktop\Muljt-kontakt\qr-code1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4" y="111095"/>
              <a:ext cx="2076628" cy="2076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C:\Users\Uwe Krüger\Desktop\Muljt-kontakt\qr-code2.gi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555" y="247828"/>
              <a:ext cx="1845891" cy="1845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 descr="C:\Users\Uwe Krüger\Desktop\Muljt-kontakt\qr-code4.g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4" y="2478280"/>
              <a:ext cx="2153540" cy="2153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 descr="C:\Users\Uwe Krüger\Desktop\Muljt-kontakt\qr-code3.gi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2307364" cy="2307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 descr="C:\Users\Uwe Krüger\Desktop\Muljt-kontakt\qr-code7.gi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48015"/>
              <a:ext cx="2307364" cy="2307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 descr="C:\Users\Uwe Krüger\Desktop\Muljt-kontakt\qr-code5.gi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822" y="2478280"/>
              <a:ext cx="2153540" cy="2153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Рисунок 21" descr="C:\Users\Uwe Krüger\Desktop\Muljt-kontakt\qr-code6.gi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366" y="2572284"/>
              <a:ext cx="1999716" cy="1999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Рисунок 22" descr="C:\Users\Uwe Krüger\Desktop\Muljt-kontakt\qr-code8.gif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555" y="5178751"/>
              <a:ext cx="1922803" cy="1922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Рисунок 23" descr="C:\Users\Uwe Krüger\Desktop\Muljt-kontakt\qr-code9.gif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366" y="5101839"/>
              <a:ext cx="1999716" cy="199971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896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Игра «</a:t>
            </a:r>
            <a:r>
              <a:rPr lang="ru-RU" sz="3200" dirty="0" err="1" smtClean="0"/>
              <a:t>Мульт</a:t>
            </a:r>
            <a:r>
              <a:rPr lang="ru-RU" sz="3200" dirty="0" smtClean="0"/>
              <a:t>-контакт</a:t>
            </a:r>
            <a:r>
              <a:rPr lang="de-DE" sz="3200" dirty="0" smtClean="0"/>
              <a:t> 2</a:t>
            </a:r>
            <a:r>
              <a:rPr lang="ru-RU" sz="3200" dirty="0" smtClean="0"/>
              <a:t>» </a:t>
            </a:r>
            <a:br>
              <a:rPr lang="ru-RU" sz="3200" dirty="0" smtClean="0"/>
            </a:br>
            <a:r>
              <a:rPr lang="ru-RU" sz="3200" dirty="0" smtClean="0"/>
              <a:t>(русская сказка)</a:t>
            </a:r>
            <a:endParaRPr lang="de-DE" sz="3200" dirty="0"/>
          </a:p>
        </p:txBody>
      </p:sp>
      <p:pic>
        <p:nvPicPr>
          <p:cNvPr id="1026" name="Picture 2" descr="C:\Users\Uwe Krüger\Desktop\IGRY INNOVATION\IGROTEKA\1_Muljt-kontakt2_krasnyj\muljt_skazka\skazki\zhar_ptich_neobr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18" y="1308211"/>
            <a:ext cx="1440160" cy="21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we Krüger\Desktop\IGRY INNOVATION\IGROTEKA\1_Muljt-kontakt2_krasnyj\muljt_skazka\skazki\1_geroi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09756"/>
            <a:ext cx="1088872" cy="226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we Krüger\Desktop\IGRY INNOVATION\IGROTEKA\1_Muljt-kontakt2_krasnyj\muljt_skazka\skazki\1_geroi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9" y="1386296"/>
            <a:ext cx="1224136" cy="18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we Krüger\Desktop\IGRY INNOVATION\IGROTEKA\1_Muljt-kontakt2_krasnyj\muljt_skazka\skazki\1_geroi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1111092"/>
            <a:ext cx="1224136" cy="22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we Krüger\Desktop\IGRY INNOVATION\IGROTEKA\1_Muljt-kontakt2_krasnyj\muljt_skazka\skazki\1_geroi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07" y="1225489"/>
            <a:ext cx="1169284" cy="20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we Krüger\Desktop\IGRY INNOVATION\IGROTEKA\1_Muljt-kontakt2_krasnyj\muljt_skazka\skazki\1_geroi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09" y="3395568"/>
            <a:ext cx="2585275" cy="17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we Krüger\Desktop\IGRY INNOVATION\IGROTEKA\1_Muljt-kontakt2_krasnyj\muljt_skazka\skazki\geroi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96" y="3489770"/>
            <a:ext cx="1660726" cy="16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we Krüger\Desktop\IGRY INNOVATION\IGROTEKA\1_Muljt-kontakt2_krasnyj\muljt_skazka\skazki\liho_ne_obrez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5" y="3508368"/>
            <a:ext cx="1096913" cy="16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we Krüger\Desktop\IGRY INNOVATION\IGROTEKA\1_Muljt-kontakt2_krasnyj\muljt_skazka\skazki\ljagushka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r="15997"/>
          <a:stretch/>
        </p:blipFill>
        <p:spPr bwMode="auto">
          <a:xfrm>
            <a:off x="3077174" y="3233484"/>
            <a:ext cx="1251824" cy="19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44522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Модули (варианты правил) игры для детей от 4х до школьников, студентов и взрослых игроков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Игра возможна с различным целеполаганием: лингвистическим, </a:t>
            </a:r>
            <a:r>
              <a:rPr lang="ru-RU" dirty="0" err="1" smtClean="0"/>
              <a:t>культуроведческим</a:t>
            </a:r>
            <a:r>
              <a:rPr lang="ru-RU" dirty="0" smtClean="0"/>
              <a:t>, развитие креативности, развитие речи, медиа-компетенция и др.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7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8094" y="23343"/>
            <a:ext cx="4360093" cy="139429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Игра «</a:t>
            </a:r>
            <a:r>
              <a:rPr lang="ru-RU" sz="2400" b="1" dirty="0" err="1" smtClean="0"/>
              <a:t>Мульт</a:t>
            </a:r>
            <a:r>
              <a:rPr lang="ru-RU" sz="2400" b="1" dirty="0" smtClean="0"/>
              <a:t>-контакт 3» </a:t>
            </a:r>
            <a:br>
              <a:rPr lang="ru-RU" sz="2400" b="1" dirty="0" smtClean="0"/>
            </a:br>
            <a:r>
              <a:rPr lang="ru-RU" sz="2400" b="1" dirty="0" smtClean="0"/>
              <a:t>(фантазийные персонажи и всемирный конкурс рисунка)</a:t>
            </a:r>
            <a:endParaRPr lang="de-DE" sz="2400" b="1" dirty="0"/>
          </a:p>
        </p:txBody>
      </p:sp>
      <p:pic>
        <p:nvPicPr>
          <p:cNvPr id="4" name="Grafik 1" descr="C:\Users\Uwe Krüger\Desktop\NA STIK\sertifikacija_igroteka\Igroteka_END_Druck\Muljt-kontakt_II_new\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t="9728" r="24144" b="13252"/>
          <a:stretch/>
        </p:blipFill>
        <p:spPr bwMode="auto">
          <a:xfrm>
            <a:off x="356089" y="260648"/>
            <a:ext cx="1087005" cy="2028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2" descr="C:\Users\Uwe Krüger\Desktop\NA STIK\sertifikacija_igroteka\Igroteka_END_Druck\Muljt-kontakt_II_new\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4877" r="13078" b="19756"/>
          <a:stretch/>
        </p:blipFill>
        <p:spPr bwMode="auto">
          <a:xfrm>
            <a:off x="1607286" y="23343"/>
            <a:ext cx="1278795" cy="1834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3" descr="C:\Users\Uwe Krüger\Desktop\NA STIK\sertifikacija_igroteka\Igroteka_END_Druck\Muljt-kontakt_II_new\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13801" r="20717" b="18593"/>
          <a:stretch/>
        </p:blipFill>
        <p:spPr bwMode="auto">
          <a:xfrm>
            <a:off x="3996853" y="1274929"/>
            <a:ext cx="1943299" cy="2797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4" descr="C:\Users\Uwe Krüger\Desktop\NA STIK\sertifikacija_igroteka\Igroteka_END_Druck\Muljt-kontakt_II_new\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4639" r="14330" b="22451"/>
          <a:stretch/>
        </p:blipFill>
        <p:spPr bwMode="auto">
          <a:xfrm>
            <a:off x="235492" y="2436764"/>
            <a:ext cx="1873206" cy="2214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5" descr="C:\Users\Uwe Krüger\Desktop\NA STIK\sertifikacija_igroteka\Igroteka_END_Druck\Muljt-kontakt_II_new\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t="11529" r="11048" b="16206"/>
          <a:stretch/>
        </p:blipFill>
        <p:spPr bwMode="auto">
          <a:xfrm>
            <a:off x="2380290" y="1857385"/>
            <a:ext cx="1616563" cy="2493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6" descr="C:\Users\Uwe Krüger\Desktop\NA STIK\sertifikacija_igroteka\Igroteka_END_Druck\Muljt-kontakt_II_new\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5543" r="20872" b="12446"/>
          <a:stretch/>
        </p:blipFill>
        <p:spPr bwMode="auto">
          <a:xfrm>
            <a:off x="7251522" y="116632"/>
            <a:ext cx="1424934" cy="2172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7" descr="C:\Users\Uwe Krüger\Desktop\NA STIK\sertifikacija_igroteka\Igroteka_END_Druck\Muljt-kontakt_II_new\7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5" t="6787" r="24416" b="12455"/>
          <a:stretch/>
        </p:blipFill>
        <p:spPr bwMode="auto">
          <a:xfrm>
            <a:off x="6024220" y="2204864"/>
            <a:ext cx="1437005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8" descr="C:\Users\Uwe Krüger\Desktop\NA STIK\sertifikacija_igroteka\Igroteka_END_Druck\Muljt-kontakt_II_new\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26697" r="16356" b="36213"/>
          <a:stretch/>
        </p:blipFill>
        <p:spPr bwMode="auto">
          <a:xfrm>
            <a:off x="6372200" y="5377180"/>
            <a:ext cx="2178050" cy="1480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9" descr="C:\Users\Uwe Krüger\Desktop\NA STIK\sertifikacija_igroteka\Igroteka_END_Druck\Muljt-kontakt_II_new\9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13687" r="16414" b="18325"/>
          <a:stretch/>
        </p:blipFill>
        <p:spPr bwMode="auto">
          <a:xfrm>
            <a:off x="2246684" y="4232275"/>
            <a:ext cx="1587887" cy="2434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0" descr="C:\Users\Uwe Krüger\Desktop\NA STIK\sertifikacija_igroteka\Igroteka_END_Druck\Muljt-kontakt_II_new\10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t="13687" r="21495" b="23372"/>
          <a:stretch/>
        </p:blipFill>
        <p:spPr bwMode="auto">
          <a:xfrm>
            <a:off x="7380312" y="2436764"/>
            <a:ext cx="1475656" cy="1965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1" descr="C:\Users\Uwe Krüger\Desktop\NA STIK\sertifikacija_igroteka\Igroteka_END_Druck\Muljt-kontakt_II_new\11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t="5769" r="18536" b="21519"/>
          <a:stretch/>
        </p:blipFill>
        <p:spPr bwMode="auto">
          <a:xfrm>
            <a:off x="4213329" y="4285903"/>
            <a:ext cx="1591613" cy="2343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2" descr="C:\Users\Uwe Krüger\Desktop\NA STIK\sertifikacija_igroteka\Igroteka_END_Druck\Muljt-kontakt_II_new\12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6117" r="8100" b="13348"/>
          <a:stretch/>
        </p:blipFill>
        <p:spPr bwMode="auto">
          <a:xfrm>
            <a:off x="357593" y="4797151"/>
            <a:ext cx="1629004" cy="1809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10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Игра </a:t>
            </a:r>
            <a:r>
              <a:rPr lang="ru-RU" sz="3600" dirty="0"/>
              <a:t>«</a:t>
            </a:r>
            <a:r>
              <a:rPr lang="ru-RU" sz="3600" dirty="0" smtClean="0"/>
              <a:t>Тяни-толкай»</a:t>
            </a:r>
            <a:r>
              <a:rPr lang="de-DE" sz="3600" dirty="0" smtClean="0"/>
              <a:t> </a:t>
            </a: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1153478"/>
            <a:ext cx="5681627" cy="4576355"/>
            <a:chOff x="0" y="0"/>
            <a:chExt cx="6322978" cy="5408578"/>
          </a:xfrm>
        </p:grpSpPr>
        <p:pic>
          <p:nvPicPr>
            <p:cNvPr id="5" name="Рисунок 4" descr="C:\Users\Uwe Krüger\Desktop\IGRY INNOVATION\Tjani-tolkaj\222\medved (2)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3" r="8361" b="8622"/>
            <a:stretch/>
          </p:blipFill>
          <p:spPr bwMode="auto">
            <a:xfrm>
              <a:off x="68093" y="116732"/>
              <a:ext cx="2772383" cy="18968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 descr="C:\Users\Uwe Krüger\Desktop\IGRY INNOVATION\Tjani-tolkaj\222\medve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4" t="15556" r="15449" b="10368"/>
            <a:stretch/>
          </p:blipFill>
          <p:spPr bwMode="auto">
            <a:xfrm>
              <a:off x="2976663" y="0"/>
              <a:ext cx="3190673" cy="20233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Рисунок 6" descr="C:\Users\Uwe Krüger\Desktop\IGRY INNOVATION\Tjani-tolkaj\222\petuh (2)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5"/>
            <a:stretch/>
          </p:blipFill>
          <p:spPr bwMode="auto">
            <a:xfrm>
              <a:off x="0" y="2451370"/>
              <a:ext cx="3093395" cy="27334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Рисунок 7" descr="C:\Users\Uwe Krüger\Desktop\IGRY INNOVATION\Tjani-tolkaj\222\petuh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0" t="4803" r="9927" b="8734"/>
            <a:stretch/>
          </p:blipFill>
          <p:spPr bwMode="auto">
            <a:xfrm>
              <a:off x="2918297" y="2538919"/>
              <a:ext cx="3404681" cy="28696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6081324" y="836712"/>
            <a:ext cx="2710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- РАЗВИТИЕ РЕЧИ И ФАНТАЗИИ, ПАМЯТИ, АКТИВАЦИЯ СЛОВАРНОГО ЗАПАСА, СЛОВООБРАЗОВАНИЕ…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1179" y="2492896"/>
            <a:ext cx="27433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Карточки на 24 живых существа (домашние и дикие животные, птицы и рыбы)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Правила игры для разных возрастных и целевых групп: изучаем русский как иностранный, как родной как другой родной; изучаем иностранные языки…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5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9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Игра </a:t>
            </a:r>
            <a:r>
              <a:rPr lang="ru-RU" sz="3600" dirty="0"/>
              <a:t>«</a:t>
            </a:r>
            <a:r>
              <a:rPr lang="ru-RU" sz="3600" dirty="0" smtClean="0"/>
              <a:t>Новые крестики-нолики» (3</a:t>
            </a:r>
            <a:r>
              <a:rPr lang="de-DE" sz="3600" dirty="0" smtClean="0"/>
              <a:t>+</a:t>
            </a:r>
            <a:r>
              <a:rPr lang="ru-RU" sz="3600" dirty="0" smtClean="0"/>
              <a:t>)</a:t>
            </a: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1" t="26351" r="26704" b="10528"/>
          <a:stretch/>
        </p:blipFill>
        <p:spPr bwMode="auto">
          <a:xfrm>
            <a:off x="2987824" y="1265373"/>
            <a:ext cx="5760640" cy="49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470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- РАЗВИТИЕ РЕЧИ И ВНИМАНИЯ, АКТИВАЦИЯ СЛОВАРНОГО ЗАПАСА ПО ТЕМАМ И ВНЕ…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7" y="2060848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120 карточек с предметами окружающего мира, которые важны для общения, </a:t>
            </a:r>
            <a:r>
              <a:rPr lang="ru-RU" sz="1600" dirty="0" err="1" smtClean="0"/>
              <a:t>здоровьесбережения</a:t>
            </a:r>
            <a:r>
              <a:rPr lang="ru-RU" sz="1600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Возможна игра как </a:t>
            </a:r>
            <a:r>
              <a:rPr lang="ru-RU" sz="1600" dirty="0" err="1" smtClean="0"/>
              <a:t>судоку</a:t>
            </a:r>
            <a:r>
              <a:rPr lang="ru-RU" sz="1600" dirty="0" smtClean="0"/>
              <a:t>, без карточек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12 модулей игры!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Играть можно на любом языке, не только на русском!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189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/>
              <a:t>Игра «Пойми меня» </a:t>
            </a: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308156"/>
              </p:ext>
            </p:extLst>
          </p:nvPr>
        </p:nvGraphicFramePr>
        <p:xfrm>
          <a:off x="179512" y="5564014"/>
          <a:ext cx="7101272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946"/>
                <a:gridCol w="1419946"/>
                <a:gridCol w="1419946"/>
                <a:gridCol w="1420717"/>
                <a:gridCol w="142071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/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РОССИЯ</a:t>
                      </a:r>
                      <a:endParaRPr lang="de-DE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немного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DEUTSCHLAND</a:t>
                      </a:r>
                      <a:endParaRPr lang="de-DE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ein bisschen, so viel/gross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USA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…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Рисунок 4" descr="http://kykyryzo.ru/wp-content/uploads/2013/05/10-bezobidnyh-zhestov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1" r="28641" b="66721"/>
          <a:stretch>
            <a:fillRect/>
          </a:stretch>
        </p:blipFill>
        <p:spPr bwMode="auto">
          <a:xfrm>
            <a:off x="467544" y="5678631"/>
            <a:ext cx="94615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ignatyeva.ru/images/stories/blog/zesty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9"/>
          <a:stretch/>
        </p:blipFill>
        <p:spPr bwMode="auto">
          <a:xfrm>
            <a:off x="2948900" y="1761783"/>
            <a:ext cx="6087596" cy="36689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764704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- РАЗВИТИЕ РЕЧИ – В МЕЖКУЛЬТУРНОЙ КОММУНИКАЦИИ! ВЕРБАЛЬНОЕ и НЕВЕРБАЛЬНОЕ ОБЩЕНИЕ (ПЕРЕКЛЮЧЕНИЕ КОДОВ)! ОТРАБОТКА КРЕАТИВНОСТИ И ДЕКЛИШИРОВАНИЕ МЫШЛЕНИЯ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86" y="1888076"/>
            <a:ext cx="2330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24 карточки с жестами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8 модулей игры для детей и взрослых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Результат – отказ от клише в мышлении и открытость общению и ХОРОШЕЕ НАСТРОЕНИЕ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61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Игра </a:t>
            </a:r>
            <a:r>
              <a:rPr lang="ru-RU" sz="3600" dirty="0"/>
              <a:t>«</a:t>
            </a:r>
            <a:r>
              <a:rPr lang="ru-RU" sz="3600" dirty="0" err="1" smtClean="0"/>
              <a:t>Пиктограф</a:t>
            </a:r>
            <a:r>
              <a:rPr lang="ru-RU" sz="3600" dirty="0" smtClean="0"/>
              <a:t>»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9337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45471"/>
            <a:ext cx="1476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2709"/>
            <a:ext cx="2088232" cy="27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50246"/>
            <a:ext cx="1285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2709"/>
            <a:ext cx="2394921" cy="250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58" y="3635457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688261"/>
            <a:ext cx="5987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ВЕРБАЛЬНОЕ и НЕВЕРБАЛЬНОЕ ОБЩЕНИЕ (ПЕРЕКЛЮЧЕНИЕ КОДОВ)! ОТРАБОТКА КРЕАТИВНОСТИ И ДЕКЛИШИРОВАНИЕ </a:t>
            </a:r>
            <a:r>
              <a:rPr lang="ru-RU" b="1" dirty="0" smtClean="0">
                <a:solidFill>
                  <a:srgbClr val="00B050"/>
                </a:solidFill>
              </a:rPr>
              <a:t>МЫШЛЕНИЯ, ПРАВИЛА ПОВЕДЕНИЯ, ОСНОВЫ БЕЗОПАСНОСТИ ЖИЗНЕЖЕЯТЕЛЬНОСТИ… </a:t>
            </a:r>
            <a:endParaRPr lang="de-D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Что? Как? И почему?</a:t>
            </a:r>
            <a:endParaRPr lang="de-D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Что? Мы преподаем не столько русский язык, сколько </a:t>
            </a:r>
            <a:r>
              <a:rPr lang="ru-RU" b="1" dirty="0" smtClean="0">
                <a:solidFill>
                  <a:srgbClr val="00B050"/>
                </a:solidFill>
              </a:rPr>
              <a:t>коммуникацию на русском языке </a:t>
            </a:r>
            <a:r>
              <a:rPr lang="ru-RU" dirty="0" smtClean="0"/>
              <a:t>с носителями этого языка, принадлежащими к разным культурам. «Чистое» преподавание языка ради языка неактуально в условиях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 подхода (см. далее состав коммуникативной компетенции и инструментальную функцию в ней </a:t>
            </a:r>
            <a:r>
              <a:rPr lang="ru-RU" dirty="0" err="1" smtClean="0"/>
              <a:t>лингво</a:t>
            </a:r>
            <a:r>
              <a:rPr lang="ru-RU" dirty="0" smtClean="0"/>
              <a:t>-компетенции).</a:t>
            </a:r>
          </a:p>
          <a:p>
            <a:r>
              <a:rPr lang="ru-RU" dirty="0" smtClean="0"/>
              <a:t>Как? Если язык для и в коммуникации, то </a:t>
            </a:r>
            <a:r>
              <a:rPr lang="ru-RU" b="1" dirty="0" smtClean="0">
                <a:solidFill>
                  <a:srgbClr val="00B050"/>
                </a:solidFill>
              </a:rPr>
              <a:t>актуально, интерактивно (для каждого участника) и интенсивно</a:t>
            </a:r>
            <a:r>
              <a:rPr lang="ru-RU" dirty="0" smtClean="0"/>
              <a:t>. Как реальная коммуникация. Игра есть сжатый сгусток целенаправленной коммуникации с усиленной эмоциональной составляющей (</a:t>
            </a:r>
            <a:r>
              <a:rPr lang="ru-RU" dirty="0" err="1" smtClean="0"/>
              <a:t>мотиватор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Почему? Потому что язык во всех своих проявлениях отражает суть быта и бытия нации-носителя. Он изменяется под влиянием изменений в жизни нации-носителя. И </a:t>
            </a:r>
            <a:r>
              <a:rPr lang="ru-RU" b="1" dirty="0" smtClean="0">
                <a:solidFill>
                  <a:srgbClr val="00B050"/>
                </a:solidFill>
              </a:rPr>
              <a:t>ученика важно подготовить</a:t>
            </a:r>
            <a:r>
              <a:rPr lang="ru-RU" dirty="0" smtClean="0"/>
              <a:t> к пониманию и принятию данных изменений. Равно как к осознанному </a:t>
            </a:r>
            <a:r>
              <a:rPr lang="ru-RU" b="1" dirty="0" smtClean="0">
                <a:solidFill>
                  <a:srgbClr val="00B050"/>
                </a:solidFill>
              </a:rPr>
              <a:t>обращению с языком как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инструментом и хранителем многоступенчатой </a:t>
            </a:r>
            <a:r>
              <a:rPr lang="ru-RU" dirty="0" smtClean="0"/>
              <a:t>(см. лестница контекстов Е. Эткинда) </a:t>
            </a:r>
            <a:r>
              <a:rPr lang="ru-RU" b="1" dirty="0" smtClean="0">
                <a:solidFill>
                  <a:srgbClr val="00B050"/>
                </a:solidFill>
              </a:rPr>
              <a:t>коммуникации</a:t>
            </a:r>
            <a:r>
              <a:rPr lang="ru-RU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8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035" y="260648"/>
            <a:ext cx="6563072" cy="75050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ИГРА «</a:t>
            </a:r>
            <a:r>
              <a:rPr lang="ru-RU" b="1" dirty="0" err="1" smtClean="0"/>
              <a:t>РЕЧЕдром</a:t>
            </a:r>
            <a:r>
              <a:rPr lang="ru-RU" b="1" dirty="0" smtClean="0"/>
              <a:t>» </a:t>
            </a:r>
            <a:endParaRPr lang="de-DE" b="1" dirty="0"/>
          </a:p>
        </p:txBody>
      </p:sp>
      <p:pic>
        <p:nvPicPr>
          <p:cNvPr id="6" name="Picture 4" descr="http://cdn3.sima-land.ru/items/835/835053/0/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14309" r="13840" b="13391"/>
          <a:stretch/>
        </p:blipFill>
        <p:spPr bwMode="auto">
          <a:xfrm>
            <a:off x="539552" y="1484784"/>
            <a:ext cx="2823210" cy="27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50912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 1.– «время» (показать, что и где делают в выпавшее время)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 rot="1478218">
            <a:off x="821245" y="2737945"/>
            <a:ext cx="78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14:30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03106">
            <a:off x="1626569" y="172665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8:33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0221" y="4501339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 2.– «действия» (составить рассказ по выпавшим рис.)</a:t>
            </a:r>
            <a:endParaRPr lang="de-DE" dirty="0"/>
          </a:p>
        </p:txBody>
      </p:sp>
      <p:pic>
        <p:nvPicPr>
          <p:cNvPr id="4098" name="Picture 2" descr="C:\Users\Uwe Krüger\Desktop\LABOR\KFU\IGRY INNOVATION\werbung_igroteka_kalender\igroteka_reklama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6" t="31305" b="52543"/>
          <a:stretch/>
        </p:blipFill>
        <p:spPr bwMode="auto">
          <a:xfrm>
            <a:off x="3923928" y="1519077"/>
            <a:ext cx="4930676" cy="22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www.playcast.ru/uploads/2014/08/26/963799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2993"/>
            <a:ext cx="1372677" cy="17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0551" y="5877272"/>
            <a:ext cx="7836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ОТРАБОТКА ОПИСАНИЯ РАСПОРЯДКА ДНЯ/ДЕЙСТВИЙ, ФОРМ ДЛЯ УКАЗАНИЯ ВРЕМЕНИ, ГЕОГРАФИЧЕСКИХ И СВЯЗАННЫХ С НИМИ ПОНЯТИЙ</a:t>
            </a:r>
            <a:endParaRPr lang="de-D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Игра «Генератор историй»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0505"/>
            <a:ext cx="1282700" cy="466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1257300" cy="501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5880"/>
            <a:ext cx="1308100" cy="501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«Эко-</a:t>
            </a:r>
            <a:r>
              <a:rPr lang="ru-RU" dirty="0" err="1" smtClean="0"/>
              <a:t>мемори</a:t>
            </a:r>
            <a:r>
              <a:rPr lang="ru-RU" dirty="0" smtClean="0"/>
              <a:t>»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0" y="620688"/>
            <a:ext cx="4585748" cy="44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95" y="2388583"/>
            <a:ext cx="5306778" cy="428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64086" y="686002"/>
            <a:ext cx="3323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ОТРАБОТКА ОПИСАНИЯ ДЕЙСТВИЙ, СЛОВ ОЦЕНКИ, ГЕОГРАФИЧЕСКИХ И СВЯЗАННЫХ С НИМИ ПОНЯТИЙ, проектная д-</a:t>
            </a:r>
            <a:r>
              <a:rPr lang="ru-RU" b="1" dirty="0" err="1" smtClean="0">
                <a:solidFill>
                  <a:srgbClr val="00B050"/>
                </a:solidFill>
              </a:rPr>
              <a:t>ть</a:t>
            </a:r>
            <a:endParaRPr lang="de-D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</a:t>
            </a:r>
            <a:r>
              <a:rPr lang="ru-RU" dirty="0" err="1" smtClean="0"/>
              <a:t>Хоббидром</a:t>
            </a:r>
            <a:r>
              <a:rPr lang="ru-RU" dirty="0" smtClean="0"/>
              <a:t>»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6" y="1217290"/>
            <a:ext cx="4387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1050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57" y="2204864"/>
            <a:ext cx="23050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51" y="2564904"/>
            <a:ext cx="21240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22383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18" y="3305175"/>
            <a:ext cx="2019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57" y="3789040"/>
            <a:ext cx="1685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07" y="4221088"/>
            <a:ext cx="2190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123061" y="4883462"/>
            <a:ext cx="36494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ХОББИ И ПРОФЕССИИ – ТЕМАТИЧЕСКАЯ ЛЕКСИКА В КОММУНИКАЦИИ; ВАРИАНТЫ ДЛЯ СИЛЬНЫХ И СЛАБЫХ УЧЕНИКОВ </a:t>
            </a:r>
            <a:r>
              <a:rPr lang="de-DE" b="1" dirty="0" smtClean="0">
                <a:solidFill>
                  <a:srgbClr val="00B050"/>
                </a:solidFill>
              </a:rPr>
              <a:t>+ </a:t>
            </a:r>
            <a:r>
              <a:rPr lang="ru-RU" b="1" dirty="0" smtClean="0">
                <a:solidFill>
                  <a:srgbClr val="00B050"/>
                </a:solidFill>
              </a:rPr>
              <a:t>см. выше</a:t>
            </a:r>
            <a:endParaRPr lang="de-D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Готовятся к изданию</a:t>
            </a:r>
            <a:endParaRPr lang="de-D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Поздравляндия</a:t>
            </a:r>
            <a:r>
              <a:rPr lang="ru-RU" dirty="0" smtClean="0"/>
              <a:t>» (</a:t>
            </a:r>
            <a:r>
              <a:rPr lang="ru-RU" dirty="0" smtClean="0">
                <a:solidFill>
                  <a:srgbClr val="00B050"/>
                </a:solidFill>
              </a:rPr>
              <a:t>склонение </a:t>
            </a:r>
            <a:r>
              <a:rPr lang="ru-RU" dirty="0" err="1" smtClean="0">
                <a:solidFill>
                  <a:srgbClr val="00B050"/>
                </a:solidFill>
              </a:rPr>
              <a:t>им.сущ</a:t>
            </a:r>
            <a:r>
              <a:rPr lang="ru-RU" dirty="0" smtClean="0">
                <a:solidFill>
                  <a:srgbClr val="00B050"/>
                </a:solidFill>
              </a:rPr>
              <a:t>. в праздничном антураже, традиции России и зарубежья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«Ходоки» (</a:t>
            </a:r>
            <a:r>
              <a:rPr lang="ru-RU" dirty="0" smtClean="0">
                <a:solidFill>
                  <a:srgbClr val="00B050"/>
                </a:solidFill>
              </a:rPr>
              <a:t>глаголы движения с приставками и без, предложно-падежные формы имен существительных в ориентации на местности и чтении карт</a:t>
            </a:r>
            <a:r>
              <a:rPr lang="ru-RU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1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 «Азбучные истины»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8" y="1412776"/>
            <a:ext cx="4661231" cy="4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6766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 «</a:t>
            </a:r>
            <a:r>
              <a:rPr lang="ru-RU" dirty="0" err="1" smtClean="0"/>
              <a:t>Кубидром</a:t>
            </a:r>
            <a:r>
              <a:rPr lang="ru-RU" dirty="0" smtClean="0"/>
              <a:t>»</a:t>
            </a:r>
            <a:endParaRPr lang="de-DE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1340768"/>
            <a:ext cx="4680520" cy="2579429"/>
            <a:chOff x="0" y="0"/>
            <a:chExt cx="7467600" cy="4582886"/>
          </a:xfrm>
        </p:grpSpPr>
        <p:pic>
          <p:nvPicPr>
            <p:cNvPr id="5" name="Рисунок 4" descr="C:\Users\Uwe Krüger\Desktop\Cube_blank_5_ru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92929" y="397328"/>
              <a:ext cx="4572000" cy="3777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Users\Uwe Krüger\Desktop\Cube_blank_5_ru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97328" y="408214"/>
              <a:ext cx="4572000" cy="37773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4848562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А. Пересказ мультфильмов, фильмов, литературных произведений</a:t>
            </a:r>
            <a:endParaRPr lang="de-DE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47247" y="2317522"/>
            <a:ext cx="358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Б.  Создание собственных историй</a:t>
            </a:r>
            <a:endParaRPr lang="de-DE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05874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В. Рассказ о прошлом, настоящем и будущем</a:t>
            </a:r>
            <a:endParaRPr lang="de-DE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188" y="3910295"/>
            <a:ext cx="385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Г. Знакомство с окружающим миром </a:t>
            </a:r>
            <a:endParaRPr lang="de-DE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940" y="40949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Д. Если вы решили проверить знание истории или современности, искусства и культуры,</a:t>
            </a:r>
            <a:endParaRPr lang="de-DE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6940" y="51106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Е. Логопедам понравится возможность отработки звуков (и пар звуков)</a:t>
            </a:r>
            <a:endParaRPr lang="de-DE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188" y="59797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Ё. Можно разыгрывать на кубиках меню следующего дня</a:t>
            </a:r>
            <a:endParaRPr lang="de-DE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93499" y="45023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Ж. Играть в «</a:t>
            </a:r>
            <a:r>
              <a:rPr lang="ru-RU" dirty="0" err="1"/>
              <a:t>Кубидром</a:t>
            </a:r>
            <a:r>
              <a:rPr lang="ru-RU" dirty="0"/>
              <a:t>» можно со школьниками и студентами, проходя определенную тему и активизируя полученную по ней информацию </a:t>
            </a:r>
            <a:endParaRPr lang="de-DE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16224" y="57666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З. «</a:t>
            </a:r>
            <a:r>
              <a:rPr lang="ru-RU" dirty="0" err="1"/>
              <a:t>Кубидром</a:t>
            </a:r>
            <a:r>
              <a:rPr lang="ru-RU" dirty="0"/>
              <a:t>» прекрасно подходит для игры в «Третий/Четвертый лишний»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5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«История в 6 словах»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5" t="21677" r="26584" b="7814"/>
          <a:stretch/>
        </p:blipFill>
        <p:spPr bwMode="auto">
          <a:xfrm>
            <a:off x="179512" y="1340768"/>
            <a:ext cx="4740965" cy="470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268760"/>
            <a:ext cx="3582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Прием 1 «Ищем слова»</a:t>
            </a:r>
            <a:endParaRPr lang="de-DE" b="1" dirty="0"/>
          </a:p>
          <a:p>
            <a:r>
              <a:rPr lang="ru-RU" b="1" dirty="0"/>
              <a:t>Узнаем, что «парность» - понятие относительное</a:t>
            </a:r>
            <a:endParaRPr lang="de-DE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236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Прием 2 «Части речи».</a:t>
            </a:r>
            <a:endParaRPr lang="de-DE" b="1" dirty="0"/>
          </a:p>
          <a:p>
            <a:r>
              <a:rPr lang="ru-RU" b="1" dirty="0"/>
              <a:t>Познаем сущность различных частей речи.</a:t>
            </a:r>
            <a:endParaRPr lang="de-DE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0477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Прием 3 «Пересказ».</a:t>
            </a:r>
            <a:endParaRPr lang="de-DE" b="1" dirty="0"/>
          </a:p>
          <a:p>
            <a:r>
              <a:rPr lang="ru-RU" b="1" dirty="0"/>
              <a:t>Понимаем, что пересказ пересказу и название названию - рознь.</a:t>
            </a:r>
            <a:endParaRPr lang="de-DE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Прием 4 «Расписание в 6-ти словах».</a:t>
            </a:r>
            <a:br>
              <a:rPr lang="ru-RU" b="1" dirty="0"/>
            </a:br>
            <a:r>
              <a:rPr lang="ru-RU" b="1" dirty="0"/>
              <a:t> Учимся планированию через </a:t>
            </a:r>
            <a:r>
              <a:rPr lang="ru-RU" b="1" dirty="0" err="1"/>
              <a:t>саморефлексию</a:t>
            </a:r>
            <a:r>
              <a:rPr lang="ru-RU" b="1" dirty="0"/>
              <a:t> в 6-ти словах.</a:t>
            </a:r>
            <a:endParaRPr lang="de-DE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74232" y="51060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Прием 5 «Автобиография* в 6-ти словах». </a:t>
            </a:r>
            <a:br>
              <a:rPr lang="ru-RU" b="1" dirty="0"/>
            </a:br>
            <a:r>
              <a:rPr lang="ru-RU" b="1" dirty="0"/>
              <a:t>Учимся конспектировать и находим много смыслов в одном тексте. (Учимся видеть себя в чужом</a:t>
            </a:r>
            <a:r>
              <a:rPr lang="ru-RU" b="1" dirty="0" smtClean="0"/>
              <a:t>)</a:t>
            </a:r>
            <a:r>
              <a:rPr lang="en-US" b="1" dirty="0" smtClean="0"/>
              <a:t> …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404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Приглашаем к сотрудничеству!</a:t>
            </a:r>
            <a:endParaRPr lang="de-D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Психологов</a:t>
            </a:r>
          </a:p>
          <a:p>
            <a:r>
              <a:rPr lang="ru-RU" dirty="0" smtClean="0"/>
              <a:t>Логопедов</a:t>
            </a:r>
          </a:p>
          <a:p>
            <a:r>
              <a:rPr lang="ru-RU" dirty="0" smtClean="0"/>
              <a:t>Педагогов</a:t>
            </a:r>
          </a:p>
          <a:p>
            <a:r>
              <a:rPr lang="ru-RU" dirty="0" smtClean="0"/>
              <a:t>Родителей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Контакт: </a:t>
            </a:r>
            <a:r>
              <a:rPr lang="de-DE" dirty="0" err="1" smtClean="0"/>
              <a:t>ekoudrjavtseva</a:t>
            </a:r>
            <a:r>
              <a:rPr lang="en-US" dirty="0" smtClean="0"/>
              <a:t>@yahoo.de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7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Коммуникативная компетенция </a:t>
            </a:r>
            <a:r>
              <a:rPr lang="de-DE" sz="2800" b="1" dirty="0" smtClean="0"/>
              <a:t>XXI </a:t>
            </a:r>
            <a:r>
              <a:rPr lang="ru-RU" sz="2800" b="1" dirty="0" smtClean="0"/>
              <a:t>век</a:t>
            </a:r>
            <a:endParaRPr lang="de-DE" sz="2800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40980" y="619825"/>
            <a:ext cx="8652405" cy="6066378"/>
            <a:chOff x="340980" y="619825"/>
            <a:chExt cx="8652405" cy="6066378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13897" y="619825"/>
              <a:ext cx="8184462" cy="5956250"/>
              <a:chOff x="646237" y="718978"/>
              <a:chExt cx="8184462" cy="5956250"/>
            </a:xfrm>
          </p:grpSpPr>
          <p:grpSp>
            <p:nvGrpSpPr>
              <p:cNvPr id="37" name="Gruppieren 3"/>
              <p:cNvGrpSpPr>
                <a:grpSpLocks/>
              </p:cNvGrpSpPr>
              <p:nvPr/>
            </p:nvGrpSpPr>
            <p:grpSpPr>
              <a:xfrm>
                <a:off x="646237" y="718978"/>
                <a:ext cx="5534025" cy="1106805"/>
                <a:chOff x="0" y="0"/>
                <a:chExt cx="5534025" cy="1106805"/>
              </a:xfrm>
            </p:grpSpPr>
            <p:sp>
              <p:nvSpPr>
                <p:cNvPr id="59" name="Textfeld 33"/>
                <p:cNvSpPr txBox="1"/>
                <p:nvPr/>
              </p:nvSpPr>
              <p:spPr>
                <a:xfrm>
                  <a:off x="600075" y="0"/>
                  <a:ext cx="4886325" cy="295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indent="180340">
                    <a:lnSpc>
                      <a:spcPct val="150000"/>
                    </a:lnSpc>
                  </a:pPr>
                  <a:r>
                    <a:rPr lang="ru-RU" sz="1400" b="1" dirty="0" err="1">
                      <a:solidFill>
                        <a:srgbClr val="00B050"/>
                      </a:solidFill>
                      <a:effectLst/>
                      <a:latin typeface="Times New Roman"/>
                      <a:ea typeface="Lucida Sans Unicode"/>
                    </a:rPr>
                    <a:t>Самокомпетенция</a:t>
                  </a:r>
                  <a:r>
                    <a:rPr lang="ru-RU" sz="1400" b="1" dirty="0">
                      <a:solidFill>
                        <a:srgbClr val="00B050"/>
                      </a:solidFill>
                      <a:effectLst/>
                      <a:latin typeface="Times New Roman"/>
                      <a:ea typeface="Lucida Sans Unicode"/>
                    </a:rPr>
                    <a:t> (индивидуальное Я как часть МЫ)</a:t>
                  </a:r>
                  <a:endParaRPr lang="de-DE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60" name="Gruppieren 5"/>
                <p:cNvGrpSpPr/>
                <p:nvPr/>
              </p:nvGrpSpPr>
              <p:grpSpPr>
                <a:xfrm>
                  <a:off x="0" y="152400"/>
                  <a:ext cx="5534025" cy="954405"/>
                  <a:chOff x="0" y="0"/>
                  <a:chExt cx="5534025" cy="954405"/>
                </a:xfrm>
              </p:grpSpPr>
              <p:sp>
                <p:nvSpPr>
                  <p:cNvPr id="61" name="Smiley 6"/>
                  <p:cNvSpPr/>
                  <p:nvPr/>
                </p:nvSpPr>
                <p:spPr>
                  <a:xfrm>
                    <a:off x="0" y="0"/>
                    <a:ext cx="695325" cy="657225"/>
                  </a:xfrm>
                  <a:prstGeom prst="smileyFace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2" name="Textfeld 34"/>
                  <p:cNvSpPr txBox="1"/>
                  <p:nvPr/>
                </p:nvSpPr>
                <p:spPr>
                  <a:xfrm>
                    <a:off x="756285" y="161925"/>
                    <a:ext cx="4777740" cy="7924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 b="1" dirty="0">
                        <a:effectLst/>
                        <a:latin typeface="Times New Roman"/>
                        <a:ea typeface="Lucida Sans Unicode"/>
                      </a:rPr>
                      <a:t>восприятие себя как партнера, «посла» своей культуры, педагога и ученика, </a:t>
                    </a:r>
                    <a:r>
                      <a:rPr lang="ru-RU" sz="1200" b="1" dirty="0" err="1">
                        <a:effectLst/>
                        <a:latin typeface="Times New Roman"/>
                        <a:ea typeface="Lucida Sans Unicode"/>
                      </a:rPr>
                      <a:t>соорганизатора</a:t>
                    </a:r>
                    <a:r>
                      <a:rPr lang="ru-RU" sz="1200" b="1" dirty="0">
                        <a:effectLst/>
                        <a:latin typeface="Times New Roman"/>
                        <a:ea typeface="Lucida Sans Unicode"/>
                      </a:rPr>
                      <a:t> с соотв. ответственностью и автономией в выборе структур и методов обучения и изучения языка; самообучение (обучение длиною в жизнь)</a:t>
                    </a:r>
                    <a:endParaRPr lang="de-DE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grpSp>
            <p:nvGrpSpPr>
              <p:cNvPr id="38" name="Gruppieren 8"/>
              <p:cNvGrpSpPr>
                <a:grpSpLocks/>
              </p:cNvGrpSpPr>
              <p:nvPr/>
            </p:nvGrpSpPr>
            <p:grpSpPr>
              <a:xfrm>
                <a:off x="1958340" y="1952995"/>
                <a:ext cx="5996940" cy="931545"/>
                <a:chOff x="0" y="0"/>
                <a:chExt cx="5996940" cy="931545"/>
              </a:xfrm>
            </p:grpSpPr>
            <p:grpSp>
              <p:nvGrpSpPr>
                <p:cNvPr id="53" name="Gruppieren 9"/>
                <p:cNvGrpSpPr/>
                <p:nvPr/>
              </p:nvGrpSpPr>
              <p:grpSpPr>
                <a:xfrm>
                  <a:off x="428625" y="0"/>
                  <a:ext cx="5568315" cy="931545"/>
                  <a:chOff x="0" y="0"/>
                  <a:chExt cx="5568315" cy="931545"/>
                </a:xfrm>
              </p:grpSpPr>
              <p:sp>
                <p:nvSpPr>
                  <p:cNvPr id="55" name="Textfeld 38"/>
                  <p:cNvSpPr txBox="1"/>
                  <p:nvPr/>
                </p:nvSpPr>
                <p:spPr>
                  <a:xfrm>
                    <a:off x="600075" y="0"/>
                    <a:ext cx="4886325" cy="2952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180340">
                      <a:lnSpc>
                        <a:spcPct val="150000"/>
                      </a:lnSpc>
                    </a:pPr>
                    <a:r>
                      <a:rPr lang="ru-RU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Lucida Sans Unicode"/>
                      </a:rPr>
                      <a:t>Социальная (межличностная) компетенция</a:t>
                    </a:r>
                    <a:endParaRPr lang="de-DE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grpSp>
                <p:nvGrpSpPr>
                  <p:cNvPr id="56" name="Gruppieren 12"/>
                  <p:cNvGrpSpPr/>
                  <p:nvPr/>
                </p:nvGrpSpPr>
                <p:grpSpPr>
                  <a:xfrm>
                    <a:off x="0" y="152400"/>
                    <a:ext cx="5568315" cy="779145"/>
                    <a:chOff x="0" y="0"/>
                    <a:chExt cx="5568315" cy="779145"/>
                  </a:xfrm>
                </p:grpSpPr>
                <p:sp>
                  <p:nvSpPr>
                    <p:cNvPr id="57" name="Smiley 13"/>
                    <p:cNvSpPr/>
                    <p:nvPr/>
                  </p:nvSpPr>
                  <p:spPr>
                    <a:xfrm>
                      <a:off x="0" y="0"/>
                      <a:ext cx="695325" cy="657225"/>
                    </a:xfrm>
                    <a:prstGeom prst="smileyFac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8" name="Textfeld 41"/>
                    <p:cNvSpPr txBox="1"/>
                    <p:nvPr/>
                  </p:nvSpPr>
                  <p:spPr>
                    <a:xfrm>
                      <a:off x="790575" y="161925"/>
                      <a:ext cx="4777740" cy="6172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Lucida Sans Unicode"/>
                        </a:rPr>
                        <a:t>эмоциональные (личностные) и профессиональные связи,  участие в принятии групповых решений, умение распознавать и разрешать межкультурные конфликтные ситуации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p:grpSp>
            </p:grpSp>
            <p:sp>
              <p:nvSpPr>
                <p:cNvPr id="54" name="Smiley 10"/>
                <p:cNvSpPr/>
                <p:nvPr/>
              </p:nvSpPr>
              <p:spPr>
                <a:xfrm>
                  <a:off x="0" y="152400"/>
                  <a:ext cx="695325" cy="657225"/>
                </a:xfrm>
                <a:prstGeom prst="smileyFac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39" name="Gruppieren 15"/>
              <p:cNvGrpSpPr>
                <a:grpSpLocks/>
              </p:cNvGrpSpPr>
              <p:nvPr/>
            </p:nvGrpSpPr>
            <p:grpSpPr>
              <a:xfrm>
                <a:off x="646237" y="2762620"/>
                <a:ext cx="5293915" cy="1838504"/>
                <a:chOff x="0" y="0"/>
                <a:chExt cx="5293915" cy="1838504"/>
              </a:xfrm>
            </p:grpSpPr>
            <p:grpSp>
              <p:nvGrpSpPr>
                <p:cNvPr id="45" name="Gruppieren 16"/>
                <p:cNvGrpSpPr/>
                <p:nvPr/>
              </p:nvGrpSpPr>
              <p:grpSpPr>
                <a:xfrm>
                  <a:off x="504825" y="342900"/>
                  <a:ext cx="4789090" cy="1495604"/>
                  <a:chOff x="0" y="0"/>
                  <a:chExt cx="4789090" cy="1495604"/>
                </a:xfrm>
              </p:grpSpPr>
              <p:sp>
                <p:nvSpPr>
                  <p:cNvPr id="49" name="Textfeld 44"/>
                  <p:cNvSpPr txBox="1"/>
                  <p:nvPr/>
                </p:nvSpPr>
                <p:spPr>
                  <a:xfrm>
                    <a:off x="600075" y="0"/>
                    <a:ext cx="3036887" cy="2952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180340">
                      <a:lnSpc>
                        <a:spcPct val="150000"/>
                      </a:lnSpc>
                    </a:pPr>
                    <a:r>
                      <a:rPr lang="ru-RU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Lucida Sans Unicode"/>
                      </a:rPr>
                      <a:t>Межкультурная  компетенция</a:t>
                    </a:r>
                    <a:endParaRPr lang="de-DE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grpSp>
                <p:nvGrpSpPr>
                  <p:cNvPr id="50" name="Gruppieren 21"/>
                  <p:cNvGrpSpPr/>
                  <p:nvPr/>
                </p:nvGrpSpPr>
                <p:grpSpPr>
                  <a:xfrm>
                    <a:off x="0" y="152400"/>
                    <a:ext cx="4789090" cy="1343204"/>
                    <a:chOff x="0" y="0"/>
                    <a:chExt cx="4789090" cy="1343204"/>
                  </a:xfrm>
                </p:grpSpPr>
                <p:sp>
                  <p:nvSpPr>
                    <p:cNvPr id="51" name="Smiley 22"/>
                    <p:cNvSpPr/>
                    <p:nvPr/>
                  </p:nvSpPr>
                  <p:spPr>
                    <a:xfrm>
                      <a:off x="0" y="0"/>
                      <a:ext cx="695325" cy="657225"/>
                    </a:xfrm>
                    <a:prstGeom prst="smileyFac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" name="Textfeld 48"/>
                    <p:cNvSpPr txBox="1"/>
                    <p:nvPr/>
                  </p:nvSpPr>
                  <p:spPr>
                    <a:xfrm>
                      <a:off x="781050" y="142875"/>
                      <a:ext cx="4008040" cy="12003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Lucida Sans Unicode"/>
                        </a:rPr>
                        <a:t>критическое мышление по отношению к собственной стране и культуре, чувство общего и различного между культурами, восприимчивость и гибкость при общении с представителями иных культур с учетом собственной и их социо-культурной (само)идентификации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p:grpSp>
            </p:grpSp>
            <p:sp>
              <p:nvSpPr>
                <p:cNvPr id="46" name="Smiley 17"/>
                <p:cNvSpPr/>
                <p:nvPr/>
              </p:nvSpPr>
              <p:spPr>
                <a:xfrm>
                  <a:off x="466725" y="1009650"/>
                  <a:ext cx="695325" cy="657225"/>
                </a:xfrm>
                <a:prstGeom prst="smileyFac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7" name="Smiley 18"/>
                <p:cNvSpPr/>
                <p:nvPr/>
              </p:nvSpPr>
              <p:spPr>
                <a:xfrm>
                  <a:off x="0" y="495300"/>
                  <a:ext cx="695325" cy="657225"/>
                </a:xfrm>
                <a:prstGeom prst="smileyFac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8" name="Smiley 19"/>
                <p:cNvSpPr/>
                <p:nvPr/>
              </p:nvSpPr>
              <p:spPr>
                <a:xfrm>
                  <a:off x="466725" y="0"/>
                  <a:ext cx="695325" cy="657225"/>
                </a:xfrm>
                <a:prstGeom prst="smileyFac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40" name="Gruppieren 24"/>
              <p:cNvGrpSpPr>
                <a:grpSpLocks/>
              </p:cNvGrpSpPr>
              <p:nvPr/>
            </p:nvGrpSpPr>
            <p:grpSpPr bwMode="auto">
              <a:xfrm>
                <a:off x="4354637" y="4853376"/>
                <a:ext cx="4476062" cy="1821852"/>
                <a:chOff x="21801" y="3060"/>
                <a:chExt cx="44760" cy="18218"/>
              </a:xfrm>
            </p:grpSpPr>
            <p:grpSp>
              <p:nvGrpSpPr>
                <p:cNvPr id="41" name="Gruppieren 30"/>
                <p:cNvGrpSpPr>
                  <a:grpSpLocks/>
                </p:cNvGrpSpPr>
                <p:nvPr/>
              </p:nvGrpSpPr>
              <p:grpSpPr bwMode="auto">
                <a:xfrm>
                  <a:off x="32557" y="3060"/>
                  <a:ext cx="34004" cy="18218"/>
                  <a:chOff x="24651" y="203"/>
                  <a:chExt cx="34003" cy="18218"/>
                </a:xfrm>
              </p:grpSpPr>
              <p:sp>
                <p:nvSpPr>
                  <p:cNvPr id="43" name="Textfeld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590" y="203"/>
                    <a:ext cx="24916" cy="29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80340">
                      <a:lnSpc>
                        <a:spcPct val="150000"/>
                      </a:lnSpc>
                    </a:pPr>
                    <a:r>
                      <a:rPr lang="ru-RU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Lucida Sans Unicode"/>
                      </a:rPr>
                      <a:t>Медиа-компетенция</a:t>
                    </a:r>
                    <a:endParaRPr lang="de-DE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4" name="Textfeld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1" y="2725"/>
                    <a:ext cx="34003" cy="156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 b="1" dirty="0">
                        <a:effectLst/>
                        <a:latin typeface="Times New Roman"/>
                        <a:ea typeface="Times New Roman"/>
                      </a:rPr>
                      <a:t>владение новыми информационными технологиями, понимание способов их использования для овладения всеми аспектами изучаемого языка как проявления иной культуры, способность к критическому суждению в отношении медиа; восприятие РС как инструмента при осознании первичности межличностного общения</a:t>
                    </a:r>
                    <a:endParaRPr lang="de-DE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pic>
              <p:nvPicPr>
                <p:cNvPr id="42" name="Grafik 2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057" r="25096" b="20619"/>
                <a:stretch>
                  <a:fillRect/>
                </a:stretch>
              </p:blipFill>
              <p:spPr bwMode="auto">
                <a:xfrm>
                  <a:off x="21801" y="9144"/>
                  <a:ext cx="8667" cy="85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3" name="Textfeld 44"/>
            <p:cNvSpPr txBox="1"/>
            <p:nvPr/>
          </p:nvSpPr>
          <p:spPr>
            <a:xfrm>
              <a:off x="5956498" y="2992079"/>
              <a:ext cx="3036887" cy="2952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>
                <a:lnSpc>
                  <a:spcPct val="150000"/>
                </a:lnSpc>
              </a:pPr>
              <a:r>
                <a:rPr lang="ru-RU" sz="1400" b="1" dirty="0" smtClean="0">
                  <a:solidFill>
                    <a:srgbClr val="00B050"/>
                  </a:solidFill>
                  <a:latin typeface="Times New Roman"/>
                  <a:ea typeface="Lucida Sans Unicode"/>
                </a:rPr>
                <a:t>Этно-</a:t>
              </a:r>
              <a:r>
                <a:rPr lang="ru-RU" sz="1400" b="1" dirty="0" smtClean="0">
                  <a:solidFill>
                    <a:srgbClr val="00B050"/>
                  </a:solidFill>
                  <a:effectLst/>
                  <a:latin typeface="Times New Roman"/>
                  <a:ea typeface="Lucida Sans Unicode"/>
                </a:rPr>
                <a:t>компетенция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Textfeld 44"/>
            <p:cNvSpPr txBox="1"/>
            <p:nvPr/>
          </p:nvSpPr>
          <p:spPr>
            <a:xfrm>
              <a:off x="630194" y="4903038"/>
              <a:ext cx="3036887" cy="2952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>
                <a:lnSpc>
                  <a:spcPct val="150000"/>
                </a:lnSpc>
              </a:pPr>
              <a:r>
                <a:rPr lang="ru-RU" sz="1400" b="1" dirty="0" err="1" smtClean="0">
                  <a:solidFill>
                    <a:srgbClr val="00B050"/>
                  </a:solidFill>
                  <a:latin typeface="Times New Roman"/>
                  <a:ea typeface="Lucida Sans Unicode"/>
                </a:rPr>
                <a:t>Лингво</a:t>
              </a:r>
              <a:r>
                <a:rPr lang="ru-RU" sz="1400" b="1" dirty="0" smtClean="0">
                  <a:solidFill>
                    <a:srgbClr val="00B050"/>
                  </a:solidFill>
                  <a:latin typeface="Times New Roman"/>
                  <a:ea typeface="Lucida Sans Unicode"/>
                </a:rPr>
                <a:t>-</a:t>
              </a:r>
              <a:r>
                <a:rPr lang="ru-RU" sz="1400" b="1" dirty="0" smtClean="0">
                  <a:solidFill>
                    <a:srgbClr val="00B050"/>
                  </a:solidFill>
                  <a:effectLst/>
                  <a:latin typeface="Times New Roman"/>
                  <a:ea typeface="Lucida Sans Unicode"/>
                </a:rPr>
                <a:t>компетенция</a:t>
              </a:r>
              <a:endParaRPr lang="de-DE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25857" y="3340971"/>
              <a:ext cx="249816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Знание (глубинное понимание как системы) своей этнокультуры, осознание своего места в ней, связь с родом/этносом</a:t>
              </a:r>
              <a:endParaRPr lang="de-DE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0980" y="5301208"/>
              <a:ext cx="35628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Владение родным(и) и иностранным(и) языками в рамках соответствующих культур; использование этих языков в различных сферах своей жизнедеятельности; учет экстралингвистических факторов и их взаимодействия с </a:t>
              </a:r>
              <a:r>
                <a:rPr lang="ru-RU" sz="1400" dirty="0" err="1" smtClean="0"/>
                <a:t>лингвокомпонентами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7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we Krüger\Desktop\kanaly_postuplenija_inf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927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8604448" y="2852936"/>
            <a:ext cx="539552" cy="36004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9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e Krüger\Desktop\NA STIK\sertifikacija_igroteka\IGROTEKA\seminary_vebinary_aug_sept2016\1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1880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we Krüger\Desktop\NA STIK\sertifikacija_igroteka\IGROTEKA\seminary_vebinary_aug_sept2016\8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27" y="3090539"/>
            <a:ext cx="5023281" cy="37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01880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 smtClean="0"/>
              <a:t>Разновозрастность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err="1" smtClean="0"/>
              <a:t>Разноуровневость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Различие специализации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Различие целеполагания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Поликультурность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Отсутствие мотивации на входе (отвлекающие факторы)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Широкий выбор других занятий</a:t>
            </a:r>
            <a:endParaRPr lang="de-DE" dirty="0"/>
          </a:p>
        </p:txBody>
      </p:sp>
      <p:pic>
        <p:nvPicPr>
          <p:cNvPr id="6" name="Picture 2" descr="C:\Users\Uwe Krüger\Desktop\usvoenie_materi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Личность </a:t>
            </a:r>
            <a:r>
              <a:rPr lang="de-DE" sz="3600" b="1" dirty="0" smtClean="0"/>
              <a:t>XXI </a:t>
            </a:r>
            <a:r>
              <a:rPr lang="ru-RU" sz="3600" b="1" dirty="0" smtClean="0"/>
              <a:t>века – это </a:t>
            </a:r>
            <a:r>
              <a:rPr lang="ru-RU" sz="3600" b="1" dirty="0"/>
              <a:t>поколение «Z»</a:t>
            </a:r>
            <a:endParaRPr lang="de-DE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ru-RU" dirty="0"/>
              <a:t>    </a:t>
            </a:r>
            <a:r>
              <a:rPr lang="ru-RU" dirty="0" smtClean="0"/>
              <a:t>стремящееся не запомнить </a:t>
            </a:r>
            <a:r>
              <a:rPr lang="ru-RU" dirty="0"/>
              <a:t>информацию, </a:t>
            </a:r>
            <a:r>
              <a:rPr lang="ru-RU" dirty="0" smtClean="0"/>
              <a:t>а понять </a:t>
            </a:r>
            <a:r>
              <a:rPr lang="ru-RU" dirty="0"/>
              <a:t>пути к </a:t>
            </a:r>
            <a:r>
              <a:rPr lang="ru-RU" dirty="0" smtClean="0"/>
              <a:t>ее получению и </a:t>
            </a:r>
            <a:r>
              <a:rPr lang="ru-RU" dirty="0"/>
              <a:t>тем самым требующего не учителя, а </a:t>
            </a:r>
            <a:r>
              <a:rPr lang="ru-RU" dirty="0" smtClean="0"/>
              <a:t>наставника-</a:t>
            </a:r>
            <a:r>
              <a:rPr lang="ru-RU" dirty="0" err="1" smtClean="0"/>
              <a:t>тьютора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de-DE" dirty="0"/>
          </a:p>
          <a:p>
            <a:r>
              <a:rPr lang="ru-RU" dirty="0"/>
              <a:t>    </a:t>
            </a:r>
            <a:r>
              <a:rPr lang="ru-RU" dirty="0" smtClean="0"/>
              <a:t>демонстрирующее </a:t>
            </a:r>
            <a:r>
              <a:rPr lang="ru-RU" dirty="0"/>
              <a:t>спад долгосрочного внимания и концентрации при росте скорости сиюминутного восприятия;</a:t>
            </a:r>
            <a:endParaRPr lang="de-DE" dirty="0"/>
          </a:p>
          <a:p>
            <a:r>
              <a:rPr lang="ru-RU" dirty="0"/>
              <a:t>    </a:t>
            </a:r>
            <a:r>
              <a:rPr lang="ru-RU" dirty="0" smtClean="0"/>
              <a:t>показывающее ускорение </a:t>
            </a:r>
            <a:r>
              <a:rPr lang="ru-RU" dirty="0"/>
              <a:t>психических процессов, способствующее развитию новых нейронных связей (по Гарри </a:t>
            </a:r>
            <a:r>
              <a:rPr lang="ru-RU" dirty="0" err="1"/>
              <a:t>Сноуду</a:t>
            </a:r>
            <a:r>
              <a:rPr lang="ru-RU" dirty="0"/>
              <a:t>);</a:t>
            </a:r>
            <a:endParaRPr lang="de-DE" dirty="0"/>
          </a:p>
          <a:p>
            <a:r>
              <a:rPr lang="ru-RU" dirty="0"/>
              <a:t> </a:t>
            </a:r>
            <a:r>
              <a:rPr lang="ru-RU" dirty="0" smtClean="0"/>
              <a:t>имеющее ограничения </a:t>
            </a:r>
            <a:r>
              <a:rPr lang="ru-RU" dirty="0"/>
              <a:t>в доступе к сенсорным сигналам (спад </a:t>
            </a:r>
            <a:r>
              <a:rPr lang="ru-RU" dirty="0" err="1"/>
              <a:t>тактильности</a:t>
            </a:r>
            <a:r>
              <a:rPr lang="ru-RU" dirty="0"/>
              <a:t>, реакции на запахи)  с проистекающим отсюда страхом прикосновений, нарушениями в области мелкой моторики и т.д.;</a:t>
            </a:r>
            <a:endParaRPr lang="de-DE" dirty="0"/>
          </a:p>
          <a:p>
            <a:r>
              <a:rPr lang="ru-RU" dirty="0" smtClean="0"/>
              <a:t>перерабатывающее информацию </a:t>
            </a:r>
            <a:r>
              <a:rPr lang="ru-RU" dirty="0"/>
              <a:t>частыми мелкими порциями (как соты, сеть)  [</a:t>
            </a:r>
            <a:r>
              <a:rPr lang="ru-RU" u="sng" dirty="0">
                <a:hlinkClick r:id="rId2"/>
              </a:rPr>
              <a:t>http://jarki.ru/wpress/2013/02/18/3208/</a:t>
            </a:r>
            <a:r>
              <a:rPr lang="ru-RU" dirty="0"/>
              <a:t>].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8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Предпосылки клипового мышления поколения </a:t>
            </a:r>
            <a:r>
              <a:rPr lang="de-DE" dirty="0" smtClean="0"/>
              <a:t>Z</a:t>
            </a:r>
            <a:endParaRPr lang="de-D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    ускорение темпов жизни и напрямую связанное с ним возрастание объема информационного потока, что порождает проблематику отбора и сокращения информации, выделения главного и фильтрации лишнего;</a:t>
            </a:r>
            <a:endParaRPr lang="de-DE" dirty="0"/>
          </a:p>
          <a:p>
            <a:pPr marL="0" indent="0">
              <a:buNone/>
            </a:pPr>
            <a:r>
              <a:rPr lang="ru-RU" dirty="0"/>
              <a:t>2)    потребность в большей актуальности информации и скорости ее поступления;</a:t>
            </a:r>
            <a:endParaRPr lang="de-DE" dirty="0"/>
          </a:p>
          <a:p>
            <a:pPr marL="0" indent="0">
              <a:buNone/>
            </a:pPr>
            <a:r>
              <a:rPr lang="ru-RU" dirty="0"/>
              <a:t>3)    увеличение разнообразия поступающей информации;</a:t>
            </a:r>
            <a:endParaRPr lang="de-DE" dirty="0"/>
          </a:p>
          <a:p>
            <a:pPr marL="0" indent="0">
              <a:buNone/>
            </a:pPr>
            <a:r>
              <a:rPr lang="ru-RU" dirty="0"/>
              <a:t>4)    увеличение количества дел, которыми один человек занимается одновременно;</a:t>
            </a:r>
            <a:endParaRPr lang="de-DE" dirty="0"/>
          </a:p>
          <a:p>
            <a:pPr marL="0" indent="0">
              <a:buNone/>
            </a:pPr>
            <a:r>
              <a:rPr lang="ru-RU" dirty="0"/>
              <a:t>5)    рост диалогичности на разных уровнях социальной системы.</a:t>
            </a:r>
            <a:endParaRPr lang="de-DE" dirty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эгоцентризм и инфантильность в достаточно взрослом возрасте;   </a:t>
            </a:r>
            <a:endParaRPr lang="de-DE" dirty="0"/>
          </a:p>
          <a:p>
            <a:pPr marL="0" indent="0">
              <a:buNone/>
            </a:pPr>
            <a:r>
              <a:rPr lang="ru-RU" dirty="0"/>
              <a:t>7)  СМИ (глобальная сеть) как основной источник информации.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00050" y="5661248"/>
            <a:ext cx="2509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 Фрумкину </a:t>
            </a:r>
            <a:r>
              <a:rPr lang="ru-RU" dirty="0"/>
              <a:t>К.Г.,  </a:t>
            </a:r>
            <a:r>
              <a:rPr lang="ru-RU" dirty="0" smtClean="0"/>
              <a:t>2010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2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Вызовы 21го века в связи с </a:t>
            </a:r>
            <a:r>
              <a:rPr lang="ru-RU" dirty="0" err="1" smtClean="0"/>
              <a:t>лингвокультурной</a:t>
            </a:r>
            <a:r>
              <a:rPr lang="ru-RU" dirty="0" smtClean="0"/>
              <a:t> компетенцией</a:t>
            </a:r>
            <a:endParaRPr lang="de-D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89451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уход изученного в теории с примерами </a:t>
            </a:r>
            <a:r>
              <a:rPr lang="ru-RU" sz="1800" dirty="0">
                <a:solidFill>
                  <a:srgbClr val="C00000"/>
                </a:solidFill>
              </a:rPr>
              <a:t>в пассив </a:t>
            </a:r>
            <a:r>
              <a:rPr lang="ru-RU" sz="1800" dirty="0"/>
              <a:t>(немедленный, уже в процессе освоения или </a:t>
            </a:r>
            <a:r>
              <a:rPr lang="ru-RU" sz="1800" dirty="0" smtClean="0"/>
              <a:t>усвоения, </a:t>
            </a:r>
            <a:r>
              <a:rPr lang="ru-RU" sz="1800" dirty="0"/>
              <a:t>отсутствием мотивационных компонентов, непосредственного </a:t>
            </a:r>
            <a:r>
              <a:rPr lang="ru-RU" sz="1800" dirty="0" smtClean="0"/>
              <a:t>участия в создании продукта в эксперименте и наблюдении </a:t>
            </a:r>
            <a:r>
              <a:rPr lang="ru-RU" sz="1800" dirty="0"/>
              <a:t>пр.; или с временным промежутком);</a:t>
            </a:r>
            <a:endParaRPr lang="de-DE" sz="1800" dirty="0"/>
          </a:p>
          <a:p>
            <a:r>
              <a:rPr lang="ru-RU" sz="1800" dirty="0" smtClean="0">
                <a:solidFill>
                  <a:srgbClr val="C00000"/>
                </a:solidFill>
              </a:rPr>
              <a:t>отсутствие </a:t>
            </a:r>
            <a:r>
              <a:rPr lang="ru-RU" sz="1800" dirty="0">
                <a:solidFill>
                  <a:srgbClr val="C00000"/>
                </a:solidFill>
              </a:rPr>
              <a:t>равномерного </a:t>
            </a:r>
            <a:r>
              <a:rPr lang="ru-RU" sz="1800" dirty="0" smtClean="0"/>
              <a:t>(с учетом поликультурного и междисциплинарного подхода) </a:t>
            </a:r>
            <a:r>
              <a:rPr lang="ru-RU" sz="1800" dirty="0" smtClean="0">
                <a:solidFill>
                  <a:srgbClr val="FF0000"/>
                </a:solidFill>
              </a:rPr>
              <a:t>прироста </a:t>
            </a:r>
            <a:r>
              <a:rPr lang="ru-RU" sz="1800" dirty="0" err="1" smtClean="0">
                <a:solidFill>
                  <a:srgbClr val="FF0000"/>
                </a:solidFill>
              </a:rPr>
              <a:t>ЗУНов</a:t>
            </a:r>
            <a:r>
              <a:rPr lang="ru-RU" sz="1800" dirty="0" smtClean="0">
                <a:solidFill>
                  <a:srgbClr val="FF0000"/>
                </a:solidFill>
              </a:rPr>
              <a:t> и формирования компетенций </a:t>
            </a:r>
            <a:r>
              <a:rPr lang="ru-RU" sz="1800" dirty="0" smtClean="0">
                <a:solidFill>
                  <a:srgbClr val="C00000"/>
                </a:solidFill>
              </a:rPr>
              <a:t>в </a:t>
            </a:r>
            <a:r>
              <a:rPr lang="ru-RU" sz="1800" dirty="0">
                <a:solidFill>
                  <a:srgbClr val="C00000"/>
                </a:solidFill>
              </a:rPr>
              <a:t>различных сферах жизнедеятельности </a:t>
            </a:r>
            <a:r>
              <a:rPr lang="ru-RU" sz="1800" dirty="0"/>
              <a:t>(не только в бытовой или профессиональной, но и в учебной, хобби и пр.)</a:t>
            </a:r>
            <a:endParaRPr lang="de-DE" sz="1800" dirty="0"/>
          </a:p>
          <a:p>
            <a:r>
              <a:rPr lang="ru-RU" sz="1800" dirty="0" smtClean="0"/>
              <a:t>в </a:t>
            </a:r>
            <a:r>
              <a:rPr lang="ru-RU" sz="1800" dirty="0"/>
              <a:t>связи с недостаточной коммуникацией в процессе образовательной деятельности с носителями </a:t>
            </a:r>
            <a:r>
              <a:rPr lang="ru-RU" sz="1800" dirty="0" err="1"/>
              <a:t>этнолингвокультуры</a:t>
            </a:r>
            <a:r>
              <a:rPr lang="ru-RU" sz="1800" dirty="0"/>
              <a:t> как </a:t>
            </a:r>
            <a:r>
              <a:rPr lang="ru-RU" sz="1800" dirty="0" smtClean="0"/>
              <a:t>родной– </a:t>
            </a:r>
            <a:r>
              <a:rPr lang="ru-RU" sz="1800" dirty="0" err="1">
                <a:solidFill>
                  <a:srgbClr val="C00000"/>
                </a:solidFill>
              </a:rPr>
              <a:t>невладение</a:t>
            </a:r>
            <a:r>
              <a:rPr lang="ru-RU" sz="1800" dirty="0">
                <a:solidFill>
                  <a:srgbClr val="C00000"/>
                </a:solidFill>
              </a:rPr>
              <a:t> этнокультурным контентом, культурными концептами; </a:t>
            </a:r>
            <a:r>
              <a:rPr lang="ru-RU" sz="1800" dirty="0"/>
              <a:t>проистекающая отсюда проблема переключения кодов – как вербальных, так и невербальных («язык тела» по А. Пизу), подчеркивающих отнесенность контента к конкретному этнокультурному или межкультурному пространству коммуникации</a:t>
            </a:r>
            <a:r>
              <a:rPr lang="ru-RU" sz="1800" dirty="0" smtClean="0"/>
              <a:t>; односторонняя (монокультурная) коммуникативная компетенция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2547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endParaRPr lang="de-DE" sz="1800" dirty="0">
              <a:solidFill>
                <a:srgbClr val="C00000"/>
              </a:solidFill>
            </a:endParaRPr>
          </a:p>
          <a:p>
            <a:r>
              <a:rPr lang="ru-RU" sz="1800" dirty="0" smtClean="0">
                <a:solidFill>
                  <a:srgbClr val="C00000"/>
                </a:solidFill>
              </a:rPr>
              <a:t>проблема </a:t>
            </a:r>
            <a:r>
              <a:rPr lang="ru-RU" sz="1800" dirty="0">
                <a:solidFill>
                  <a:srgbClr val="C00000"/>
                </a:solidFill>
              </a:rPr>
              <a:t>отсутствия целенаправленного развития медиа-составляющей межкультурной компетенции </a:t>
            </a:r>
            <a:r>
              <a:rPr lang="ru-RU" sz="1800" dirty="0"/>
              <a:t>(что было доказано нашим проектом «Великие русские иностранцы» 2014-2015 г., когда учащиеся школ с углубленным изучением иностранных языков даже не рассматривали возможность их </a:t>
            </a:r>
            <a:r>
              <a:rPr lang="ru-RU" sz="1800" dirty="0" err="1"/>
              <a:t>практикоориентированного</a:t>
            </a:r>
            <a:r>
              <a:rPr lang="ru-RU" sz="1800" dirty="0"/>
              <a:t> использования для поиска информации в глобальной сети); педагоги нередко забывают, что знание грамматики не означает владения языком</a:t>
            </a:r>
            <a:r>
              <a:rPr lang="ru-RU" sz="1800" dirty="0" smtClean="0"/>
              <a:t>;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вопрос </a:t>
            </a:r>
            <a:r>
              <a:rPr lang="ru-RU" sz="1800" dirty="0">
                <a:solidFill>
                  <a:srgbClr val="C00000"/>
                </a:solidFill>
              </a:rPr>
              <a:t>мотивации учащихся </a:t>
            </a:r>
            <a:r>
              <a:rPr lang="ru-RU" sz="1800" dirty="0"/>
              <a:t>(как основанный на специфике возраста аудитории, так и на поставленных ими перед собой целях, нередко расходящихся с целями и задачами педагога);</a:t>
            </a:r>
            <a:endParaRPr lang="de-DE" sz="1800" dirty="0"/>
          </a:p>
          <a:p>
            <a:r>
              <a:rPr lang="ru-RU" sz="1800" dirty="0" smtClean="0">
                <a:solidFill>
                  <a:srgbClr val="C00000"/>
                </a:solidFill>
              </a:rPr>
              <a:t>разновозрастный, поликультурный, </a:t>
            </a:r>
            <a:r>
              <a:rPr lang="ru-RU" sz="1800" dirty="0" err="1" smtClean="0">
                <a:solidFill>
                  <a:srgbClr val="C00000"/>
                </a:solidFill>
              </a:rPr>
              <a:t>разноуровневый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(например, по </a:t>
            </a:r>
            <a:r>
              <a:rPr lang="ru-RU" sz="1800" dirty="0" err="1" smtClean="0"/>
              <a:t>лингво</a:t>
            </a:r>
            <a:r>
              <a:rPr lang="ru-RU" sz="1800" dirty="0" smtClean="0"/>
              <a:t>-компетенции от </a:t>
            </a:r>
            <a:r>
              <a:rPr lang="ru-RU" sz="1800" dirty="0"/>
              <a:t>А1 до В1 или от В1 до С1 в одной аудитории) </a:t>
            </a:r>
            <a:r>
              <a:rPr lang="ru-RU" sz="1800" dirty="0">
                <a:solidFill>
                  <a:srgbClr val="C00000"/>
                </a:solidFill>
              </a:rPr>
              <a:t>и </a:t>
            </a:r>
            <a:r>
              <a:rPr lang="ru-RU" sz="1800" dirty="0" smtClean="0">
                <a:solidFill>
                  <a:srgbClr val="C00000"/>
                </a:solidFill>
              </a:rPr>
              <a:t>разно-профессиональный </a:t>
            </a:r>
            <a:r>
              <a:rPr lang="ru-RU" sz="1800" dirty="0">
                <a:solidFill>
                  <a:srgbClr val="C00000"/>
                </a:solidFill>
              </a:rPr>
              <a:t>(</a:t>
            </a:r>
            <a:r>
              <a:rPr lang="ru-RU" sz="1800" dirty="0"/>
              <a:t>медики, юристы, географы, слависты… на одном языковом курсе) </a:t>
            </a:r>
            <a:r>
              <a:rPr lang="ru-RU" sz="1800" dirty="0" smtClean="0">
                <a:solidFill>
                  <a:srgbClr val="C00000"/>
                </a:solidFill>
              </a:rPr>
              <a:t>состав </a:t>
            </a:r>
            <a:r>
              <a:rPr lang="ru-RU" sz="1800" dirty="0">
                <a:solidFill>
                  <a:srgbClr val="C00000"/>
                </a:solidFill>
              </a:rPr>
              <a:t>аудитории, - </a:t>
            </a:r>
            <a:r>
              <a:rPr lang="ru-RU" sz="1800" dirty="0" smtClean="0">
                <a:solidFill>
                  <a:srgbClr val="C00000"/>
                </a:solidFill>
              </a:rPr>
              <a:t>требующий </a:t>
            </a:r>
            <a:r>
              <a:rPr lang="ru-RU" sz="1800" dirty="0">
                <a:solidFill>
                  <a:srgbClr val="C00000"/>
                </a:solidFill>
              </a:rPr>
              <a:t>от педагога мобильности содержательной и инструментальной. </a:t>
            </a:r>
            <a:r>
              <a:rPr lang="ru-RU" sz="1800" dirty="0"/>
              <a:t>Причем, начинающейся с мобильности мышления и заканчивающейся мобильностью и </a:t>
            </a:r>
            <a:r>
              <a:rPr lang="ru-RU" sz="1800" dirty="0" err="1"/>
              <a:t>поликультурностью</a:t>
            </a:r>
            <a:r>
              <a:rPr lang="ru-RU" sz="1800" dirty="0"/>
              <a:t> оформления образовательного пространства. </a:t>
            </a:r>
            <a:endParaRPr lang="de-DE" sz="1800" dirty="0"/>
          </a:p>
          <a:p>
            <a:endParaRPr lang="de-DE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C00000"/>
              </a:solidFill>
            </a:endParaRPr>
          </a:p>
          <a:p>
            <a:endParaRPr lang="de-DE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f5869273ff9e344d5f3f2d5edb66ad45cd2a37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Office PowerPoint</Application>
  <PresentationFormat>Экран (4:3)</PresentationFormat>
  <Paragraphs>143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Lucida Sans Unicode</vt:lpstr>
      <vt:lpstr>Times New Roman</vt:lpstr>
      <vt:lpstr>Тема Office</vt:lpstr>
      <vt:lpstr>Игры в изучении и преподавании русского языка  (игротека «Дети мира»)</vt:lpstr>
      <vt:lpstr>Что? Как? И почему?</vt:lpstr>
      <vt:lpstr>Коммуникативная компетенция XXI век</vt:lpstr>
      <vt:lpstr>Презентация PowerPoint</vt:lpstr>
      <vt:lpstr>Презентация PowerPoint</vt:lpstr>
      <vt:lpstr>Личность XXI века – это поколение «Z»</vt:lpstr>
      <vt:lpstr>Предпосылки клипового мышления поколения Z</vt:lpstr>
      <vt:lpstr>Вызовы 21го века в связи с лингвокультурной компетенцией</vt:lpstr>
      <vt:lpstr>Презентация PowerPoint</vt:lpstr>
      <vt:lpstr>Презентация PowerPoint</vt:lpstr>
      <vt:lpstr>Презентация PowerPoint</vt:lpstr>
      <vt:lpstr>Игра «Профессии-помощники»</vt:lpstr>
      <vt:lpstr>Игра «Мульт-контакт 1»  (мультфильмы) </vt:lpstr>
      <vt:lpstr>Игра «Мульт-контакт 2»  (русская сказка)</vt:lpstr>
      <vt:lpstr>Игра «Мульт-контакт 3»  (фантазийные персонажи и всемирный конкурс рисунка)</vt:lpstr>
      <vt:lpstr>Игра «Тяни-толкай»  </vt:lpstr>
      <vt:lpstr>Игра «Новые крестики-нолики» (3+) </vt:lpstr>
      <vt:lpstr>Игра «Пойми меня»  </vt:lpstr>
      <vt:lpstr>Игра «Пиктограф»</vt:lpstr>
      <vt:lpstr>ИГРА «РЕЧЕдром» </vt:lpstr>
      <vt:lpstr>Игра «Генератор историй»</vt:lpstr>
      <vt:lpstr>Игра «Эко-мемори»</vt:lpstr>
      <vt:lpstr>Игра «Хоббидром»</vt:lpstr>
      <vt:lpstr>Готовятся к изданию</vt:lpstr>
      <vt:lpstr>Ресурс «Азбучные истины»</vt:lpstr>
      <vt:lpstr>Ресурс «Кубидром»</vt:lpstr>
      <vt:lpstr>Технология «История в 6 словах»</vt:lpstr>
      <vt:lpstr>Приглашаем к сотрудничеству!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Uwe Krüger</dc:creator>
  <cp:lastModifiedBy>Юлия</cp:lastModifiedBy>
  <cp:revision>27</cp:revision>
  <dcterms:created xsi:type="dcterms:W3CDTF">2017-08-18T09:40:35Z</dcterms:created>
  <dcterms:modified xsi:type="dcterms:W3CDTF">2017-08-18T15:33:17Z</dcterms:modified>
</cp:coreProperties>
</file>