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B8131-169B-4559-862F-A611B4E34AC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0FA5-0148-4B05-9031-3AF06B6622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18D1F88-E26F-45DE-8D5A-30EF8F800911}"/>
              </a:ext>
            </a:extLst>
          </p:cNvPr>
          <p:cNvSpPr/>
          <p:nvPr/>
        </p:nvSpPr>
        <p:spPr>
          <a:xfrm>
            <a:off x="0" y="1772816"/>
            <a:ext cx="9144000" cy="2241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319CC-4D5D-4471-A4F9-A700DE4C8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ЧЕРЕДОВАНИЕ в КОРНЯХ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F5E6371-BC6D-4FC6-8E9F-3C0149BB475A}"/>
              </a:ext>
            </a:extLst>
          </p:cNvPr>
          <p:cNvSpPr txBox="1">
            <a:spLocks/>
          </p:cNvSpPr>
          <p:nvPr/>
        </p:nvSpPr>
        <p:spPr>
          <a:xfrm>
            <a:off x="358054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/>
              <a:t>РАСТ//РАЩ//РОС</a:t>
            </a:r>
          </a:p>
        </p:txBody>
      </p:sp>
    </p:spTree>
    <p:extLst>
      <p:ext uri="{BB962C8B-B14F-4D97-AF65-F5344CB8AC3E}">
        <p14:creationId xmlns:p14="http://schemas.microsoft.com/office/powerpoint/2010/main" val="4226102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У нас во дворе есть садик. Его </a:t>
            </a:r>
            <a:r>
              <a:rPr lang="ru-RU" dirty="0" err="1"/>
              <a:t>выр</a:t>
            </a:r>
            <a:r>
              <a:rPr lang="ru-RU" dirty="0"/>
              <a:t>__стили ребята нашего дома. Сначала двор был плохой. Только у забора р__</a:t>
            </a:r>
            <a:r>
              <a:rPr lang="ru-RU" dirty="0" err="1"/>
              <a:t>сла</a:t>
            </a:r>
            <a:r>
              <a:rPr lang="ru-RU" dirty="0"/>
              <a:t> едва заметная травка. Потом мы посадили деревья, цветы и стали пытаться их </a:t>
            </a:r>
            <a:r>
              <a:rPr lang="ru-RU" dirty="0" err="1"/>
              <a:t>выр</a:t>
            </a:r>
            <a:r>
              <a:rPr lang="ru-RU" dirty="0"/>
              <a:t>__</a:t>
            </a:r>
            <a:r>
              <a:rPr lang="ru-RU" dirty="0" err="1"/>
              <a:t>стить</a:t>
            </a:r>
            <a:r>
              <a:rPr lang="ru-RU" dirty="0"/>
              <a:t>. Появились первые р__</a:t>
            </a:r>
            <a:r>
              <a:rPr lang="ru-RU" dirty="0" err="1"/>
              <a:t>стки</a:t>
            </a:r>
            <a:r>
              <a:rPr lang="ru-RU" dirty="0"/>
              <a:t>. Мы оберегали каждое р__</a:t>
            </a:r>
            <a:r>
              <a:rPr lang="ru-RU" dirty="0" err="1"/>
              <a:t>стение</a:t>
            </a:r>
            <a:r>
              <a:rPr lang="ru-RU" dirty="0"/>
              <a:t>. Цветы р__</a:t>
            </a:r>
            <a:r>
              <a:rPr lang="ru-RU" dirty="0" err="1"/>
              <a:t>сли</a:t>
            </a:r>
            <a:r>
              <a:rPr lang="ru-RU" dirty="0"/>
              <a:t> на наших глазах. Деревья заметно </a:t>
            </a:r>
            <a:r>
              <a:rPr lang="ru-RU" dirty="0" err="1"/>
              <a:t>подр</a:t>
            </a:r>
            <a:r>
              <a:rPr lang="ru-RU" dirty="0"/>
              <a:t>__стали. Наш двор стал зеленым, а садик всё р__</a:t>
            </a:r>
            <a:r>
              <a:rPr lang="ru-RU" dirty="0" err="1"/>
              <a:t>стет</a:t>
            </a:r>
            <a:r>
              <a:rPr lang="ru-RU" dirty="0"/>
              <a:t> и хорошеет.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323945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16920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306460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371703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52" y="371703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5696" y="443711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69912" y="514848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69912" y="577702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9912" y="3547754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Искл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" name="Дуга 12"/>
          <p:cNvSpPr/>
          <p:nvPr/>
        </p:nvSpPr>
        <p:spPr>
          <a:xfrm>
            <a:off x="5940152" y="323945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3203848" y="1690387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3004211" y="3034131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5718502" y="3788184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1657944" y="4459303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488159" y="3736228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1187624" y="5130786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1187624" y="5782290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707904" y="19336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55449" y="327541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3782" y="397746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59732" y="471470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4197" y="536287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78079" y="604865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92026" y="396904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21388" y="5759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83088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500042"/>
          <a:ext cx="8708751" cy="4929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8033400" imgH="4546800" progId="Visio.Drawing.11">
                  <p:embed/>
                </p:oleObj>
              </mc:Choice>
              <mc:Fallback>
                <p:oleObj name="Visio" r:id="rId3" imgW="8033400" imgH="454680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500042"/>
                        <a:ext cx="8708751" cy="4929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Буйно </a:t>
            </a:r>
            <a:r>
              <a:rPr lang="ru-RU" dirty="0" err="1"/>
              <a:t>разр</a:t>
            </a:r>
            <a:r>
              <a:rPr lang="ru-RU" dirty="0"/>
              <a:t>__статься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/>
              <a:t>Разновозр</a:t>
            </a:r>
            <a:r>
              <a:rPr lang="ru-RU" dirty="0"/>
              <a:t>__</a:t>
            </a:r>
            <a:r>
              <a:rPr lang="ru-RU" dirty="0" err="1"/>
              <a:t>стной</a:t>
            </a:r>
            <a:r>
              <a:rPr lang="ru-RU" dirty="0"/>
              <a:t> отряд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жить в Р__</a:t>
            </a:r>
            <a:r>
              <a:rPr lang="ru-RU" dirty="0" err="1"/>
              <a:t>стове</a:t>
            </a:r>
            <a:r>
              <a:rPr lang="ru-RU" dirty="0"/>
              <a:t>-на-Дону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/>
              <a:t>обр</a:t>
            </a:r>
            <a:r>
              <a:rPr lang="ru-RU" dirty="0"/>
              <a:t>__стать слухами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р__</a:t>
            </a:r>
            <a:r>
              <a:rPr lang="ru-RU" dirty="0" err="1"/>
              <a:t>стовщический</a:t>
            </a:r>
            <a:r>
              <a:rPr lang="ru-RU" dirty="0"/>
              <a:t> капитал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семена </a:t>
            </a:r>
            <a:r>
              <a:rPr lang="ru-RU" dirty="0" err="1"/>
              <a:t>прор</a:t>
            </a:r>
            <a:r>
              <a:rPr lang="ru-RU" dirty="0"/>
              <a:t>__</a:t>
            </a:r>
            <a:r>
              <a:rPr lang="ru-RU" dirty="0" err="1"/>
              <a:t>сли</a:t>
            </a:r>
            <a:endParaRPr lang="ru-RU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/>
              <a:t>выр</a:t>
            </a:r>
            <a:r>
              <a:rPr lang="ru-RU" dirty="0"/>
              <a:t>__щенный урожай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известный р__</a:t>
            </a:r>
            <a:r>
              <a:rPr lang="ru-RU" dirty="0" err="1"/>
              <a:t>стениевод</a:t>
            </a:r>
            <a:endParaRPr lang="ru-RU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/>
              <a:t>возр</a:t>
            </a:r>
            <a:r>
              <a:rPr lang="ru-RU" dirty="0"/>
              <a:t>__стающий интерес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непроходимые </a:t>
            </a:r>
            <a:r>
              <a:rPr lang="ru-RU" dirty="0" err="1"/>
              <a:t>зар</a:t>
            </a:r>
            <a:r>
              <a:rPr lang="ru-RU" dirty="0"/>
              <a:t>__</a:t>
            </a:r>
            <a:r>
              <a:rPr lang="ru-RU" dirty="0" err="1"/>
              <a:t>сли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40466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226816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413165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4462" y="474241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5996" y="534123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1870" y="163809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06069" y="289970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76289" y="349848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9912" y="594928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776" y="1044025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86400" y="1751910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6400" y="2977787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26160" y="132211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43708" y="254172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69047" y="377933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3708" y="438281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94769" y="504830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62064" y="562180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03948" y="628841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2555776" y="411921"/>
            <a:ext cx="1872208" cy="784831"/>
            <a:chOff x="2555776" y="411921"/>
            <a:chExt cx="1872208" cy="784831"/>
          </a:xfrm>
        </p:grpSpPr>
        <p:sp>
          <p:nvSpPr>
            <p:cNvPr id="20" name="TextBox 19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29" name="Дуга 28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Дуга 29"/>
          <p:cNvSpPr/>
          <p:nvPr/>
        </p:nvSpPr>
        <p:spPr>
          <a:xfrm>
            <a:off x="2447764" y="1065940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2110086" y="1679080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>
            <a:off x="1475656" y="2279086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1115616" y="2907522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2710136" y="3554682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>
            <a:off x="1466627" y="4121452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2682664" y="4751749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>
            <a:off x="1583668" y="5351502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>
            <a:off x="3614825" y="6002069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591780" y="194470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58008" y="31743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0CF88E-AD65-4089-B589-D1FC4F340188}"/>
              </a:ext>
            </a:extLst>
          </p:cNvPr>
          <p:cNvSpPr txBox="1"/>
          <p:nvPr/>
        </p:nvSpPr>
        <p:spPr>
          <a:xfrm>
            <a:off x="6510454" y="169475"/>
            <a:ext cx="2374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КОЛЛЕКТИВНО</a:t>
            </a:r>
          </a:p>
          <a:p>
            <a:pPr marL="342900" indent="-342900">
              <a:buAutoNum type="arabicPeriod"/>
            </a:pPr>
            <a:r>
              <a:rPr lang="ru-RU" dirty="0"/>
              <a:t>Выделить корень</a:t>
            </a:r>
          </a:p>
          <a:p>
            <a:pPr marL="342900" indent="-342900">
              <a:buAutoNum type="arabicPeriod"/>
            </a:pPr>
            <a:r>
              <a:rPr lang="ru-RU" dirty="0"/>
              <a:t>Найти исключения</a:t>
            </a:r>
          </a:p>
          <a:p>
            <a:pPr marL="342900" indent="-342900">
              <a:buAutoNum type="arabicPeriod"/>
            </a:pPr>
            <a:r>
              <a:rPr lang="ru-RU" dirty="0"/>
              <a:t>Вставить букву</a:t>
            </a:r>
          </a:p>
        </p:txBody>
      </p:sp>
    </p:spTree>
    <p:extLst>
      <p:ext uri="{BB962C8B-B14F-4D97-AF65-F5344CB8AC3E}">
        <p14:creationId xmlns:p14="http://schemas.microsoft.com/office/powerpoint/2010/main" val="83844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1"/>
      <p:bldP spid="15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молодая пор__</a:t>
            </a:r>
            <a:r>
              <a:rPr lang="ru-RU" dirty="0" err="1"/>
              <a:t>сль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одноклассник Р__</a:t>
            </a:r>
            <a:r>
              <a:rPr lang="ru-RU" dirty="0" err="1"/>
              <a:t>стислава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немного </a:t>
            </a:r>
            <a:r>
              <a:rPr lang="ru-RU" dirty="0" err="1"/>
              <a:t>подр</a:t>
            </a:r>
            <a:r>
              <a:rPr lang="ru-RU" dirty="0"/>
              <a:t>__</a:t>
            </a:r>
            <a:r>
              <a:rPr lang="ru-RU" dirty="0" err="1"/>
              <a:t>сти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скоро </a:t>
            </a:r>
            <a:r>
              <a:rPr lang="ru-RU" dirty="0" err="1"/>
              <a:t>выр</a:t>
            </a:r>
            <a:r>
              <a:rPr lang="ru-RU" dirty="0"/>
              <a:t>__</a:t>
            </a:r>
            <a:r>
              <a:rPr lang="ru-RU" dirty="0" err="1"/>
              <a:t>сту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купить на </a:t>
            </a:r>
            <a:r>
              <a:rPr lang="ru-RU" dirty="0" err="1"/>
              <a:t>выр</a:t>
            </a:r>
            <a:r>
              <a:rPr lang="ru-RU" dirty="0"/>
              <a:t>__</a:t>
            </a:r>
            <a:r>
              <a:rPr lang="ru-RU" dirty="0" err="1"/>
              <a:t>ст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err="1"/>
              <a:t>произр</a:t>
            </a:r>
            <a:r>
              <a:rPr lang="ru-RU" dirty="0"/>
              <a:t>__стать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густо </a:t>
            </a:r>
            <a:r>
              <a:rPr lang="ru-RU" dirty="0" err="1"/>
              <a:t>зар</a:t>
            </a:r>
            <a:r>
              <a:rPr lang="ru-RU" dirty="0"/>
              <a:t>__</a:t>
            </a:r>
            <a:r>
              <a:rPr lang="ru-RU" dirty="0" err="1"/>
              <a:t>сли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err="1"/>
              <a:t>выр</a:t>
            </a:r>
            <a:r>
              <a:rPr lang="ru-RU" dirty="0"/>
              <a:t>__</a:t>
            </a:r>
            <a:r>
              <a:rPr lang="ru-RU" dirty="0" err="1"/>
              <a:t>сший</a:t>
            </a:r>
            <a:r>
              <a:rPr lang="ru-RU" dirty="0"/>
              <a:t> мальчик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волосы </a:t>
            </a:r>
            <a:r>
              <a:rPr lang="ru-RU" dirty="0" err="1"/>
              <a:t>отр</a:t>
            </a:r>
            <a:r>
              <a:rPr lang="ru-RU" dirty="0"/>
              <a:t>__</a:t>
            </a:r>
            <a:r>
              <a:rPr lang="ru-RU" dirty="0" err="1"/>
              <a:t>сли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новая </a:t>
            </a:r>
            <a:r>
              <a:rPr lang="ru-RU" dirty="0" err="1"/>
              <a:t>отр</a:t>
            </a:r>
            <a:r>
              <a:rPr lang="ru-RU" dirty="0"/>
              <a:t>__</a:t>
            </a:r>
            <a:r>
              <a:rPr lang="ru-RU" dirty="0" err="1"/>
              <a:t>сль</a:t>
            </a:r>
            <a:endParaRPr lang="ru-RU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74627" y="1042284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2997632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6025" y="6182266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987824" y="980728"/>
            <a:ext cx="1944216" cy="784831"/>
            <a:chOff x="2555776" y="411921"/>
            <a:chExt cx="1872208" cy="784831"/>
          </a:xfrm>
        </p:grpSpPr>
        <p:sp>
          <p:nvSpPr>
            <p:cNvPr id="8" name="TextBox 7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9" name="Дуга 8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799495" y="1628800"/>
            <a:ext cx="1872208" cy="784831"/>
            <a:chOff x="2555776" y="411921"/>
            <a:chExt cx="1872208" cy="784831"/>
          </a:xfrm>
        </p:grpSpPr>
        <p:sp>
          <p:nvSpPr>
            <p:cNvPr id="11" name="TextBox 10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12" name="Дуга 11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267744" y="2276872"/>
            <a:ext cx="1872208" cy="784831"/>
            <a:chOff x="2555776" y="411921"/>
            <a:chExt cx="1872208" cy="784831"/>
          </a:xfrm>
        </p:grpSpPr>
        <p:sp>
          <p:nvSpPr>
            <p:cNvPr id="14" name="TextBox 13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15" name="Дуга 14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843808" y="2932201"/>
            <a:ext cx="1872208" cy="784831"/>
            <a:chOff x="2555776" y="411921"/>
            <a:chExt cx="1872208" cy="784831"/>
          </a:xfrm>
        </p:grpSpPr>
        <p:sp>
          <p:nvSpPr>
            <p:cNvPr id="17" name="TextBox 16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18" name="Дуга 17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879519" y="3559324"/>
            <a:ext cx="1872208" cy="784831"/>
            <a:chOff x="2555776" y="411921"/>
            <a:chExt cx="1872208" cy="784831"/>
          </a:xfrm>
        </p:grpSpPr>
        <p:sp>
          <p:nvSpPr>
            <p:cNvPr id="20" name="TextBox 19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21" name="Дуга 20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239559" y="6125120"/>
            <a:ext cx="1512168" cy="784831"/>
            <a:chOff x="2555776" y="411921"/>
            <a:chExt cx="1872208" cy="784831"/>
          </a:xfrm>
        </p:grpSpPr>
        <p:sp>
          <p:nvSpPr>
            <p:cNvPr id="23" name="TextBox 22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24" name="Дуга 23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098877" y="4213350"/>
            <a:ext cx="1512168" cy="784831"/>
            <a:chOff x="2555776" y="411921"/>
            <a:chExt cx="1872208" cy="784831"/>
          </a:xfrm>
        </p:grpSpPr>
        <p:sp>
          <p:nvSpPr>
            <p:cNvPr id="26" name="TextBox 25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27" name="Дуга 26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414779" y="4870463"/>
            <a:ext cx="1512168" cy="784831"/>
            <a:chOff x="2555776" y="411921"/>
            <a:chExt cx="1872208" cy="784831"/>
          </a:xfrm>
        </p:grpSpPr>
        <p:sp>
          <p:nvSpPr>
            <p:cNvPr id="29" name="TextBox 28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30" name="Дуга 29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443120" y="5497792"/>
            <a:ext cx="1512168" cy="784831"/>
            <a:chOff x="2555776" y="411921"/>
            <a:chExt cx="1872208" cy="784831"/>
          </a:xfrm>
        </p:grpSpPr>
        <p:sp>
          <p:nvSpPr>
            <p:cNvPr id="32" name="TextBox 31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33" name="Дуга 32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671089" y="325708"/>
            <a:ext cx="1512168" cy="784831"/>
            <a:chOff x="2555776" y="411921"/>
            <a:chExt cx="1872208" cy="784831"/>
          </a:xfrm>
        </p:grpSpPr>
        <p:sp>
          <p:nvSpPr>
            <p:cNvPr id="35" name="TextBox 34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36" name="Дуга 35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947176" y="160387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43120" y="226197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01943" y="354574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74424" y="613667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72370" y="2984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32166" y="96922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15816" y="291623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07991" y="4175255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1214" y="484607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19922" y="550041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61AA3D-2552-4A70-A465-864B8F76579F}"/>
              </a:ext>
            </a:extLst>
          </p:cNvPr>
          <p:cNvSpPr txBox="1"/>
          <p:nvPr/>
        </p:nvSpPr>
        <p:spPr>
          <a:xfrm>
            <a:off x="6510454" y="169475"/>
            <a:ext cx="99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 ПАРАХ</a:t>
            </a:r>
          </a:p>
        </p:txBody>
      </p:sp>
    </p:spTree>
    <p:extLst>
      <p:ext uri="{BB962C8B-B14F-4D97-AF65-F5344CB8AC3E}">
        <p14:creationId xmlns:p14="http://schemas.microsoft.com/office/powerpoint/2010/main" val="29313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морские </a:t>
            </a:r>
            <a:r>
              <a:rPr lang="ru-RU" dirty="0" err="1"/>
              <a:t>водор</a:t>
            </a:r>
            <a:r>
              <a:rPr lang="ru-RU" dirty="0"/>
              <a:t>__</a:t>
            </a:r>
            <a:r>
              <a:rPr lang="ru-RU" dirty="0" err="1"/>
              <a:t>сли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вечнозелёные р__</a:t>
            </a:r>
            <a:r>
              <a:rPr lang="ru-RU" dirty="0" err="1"/>
              <a:t>стения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юношеский </a:t>
            </a:r>
            <a:r>
              <a:rPr lang="ru-RU" dirty="0" err="1"/>
              <a:t>возр</a:t>
            </a:r>
            <a:r>
              <a:rPr lang="ru-RU" dirty="0"/>
              <a:t>__</a:t>
            </a:r>
            <a:r>
              <a:rPr lang="ru-RU" dirty="0" err="1"/>
              <a:t>ст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зелёный </a:t>
            </a:r>
            <a:r>
              <a:rPr lang="ru-RU" dirty="0" err="1"/>
              <a:t>р__сточек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err="1"/>
              <a:t>дикор</a:t>
            </a:r>
            <a:r>
              <a:rPr lang="ru-RU" dirty="0"/>
              <a:t>__</a:t>
            </a:r>
            <a:r>
              <a:rPr lang="ru-RU" dirty="0" err="1"/>
              <a:t>стущий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маленький </a:t>
            </a:r>
            <a:r>
              <a:rPr lang="ru-RU" dirty="0" err="1"/>
              <a:t>р__сток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перспективная </a:t>
            </a:r>
            <a:r>
              <a:rPr lang="ru-RU" dirty="0" err="1"/>
              <a:t>отр</a:t>
            </a:r>
            <a:r>
              <a:rPr lang="ru-RU" dirty="0"/>
              <a:t>__</a:t>
            </a:r>
            <a:r>
              <a:rPr lang="ru-RU" dirty="0" err="1"/>
              <a:t>сль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нежная пор__</a:t>
            </a:r>
            <a:r>
              <a:rPr lang="ru-RU" dirty="0" err="1"/>
              <a:t>сль</a:t>
            </a:r>
            <a:endParaRPr lang="ru-RU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р__</a:t>
            </a:r>
            <a:r>
              <a:rPr lang="ru-RU" dirty="0" err="1"/>
              <a:t>стительная</a:t>
            </a:r>
            <a:r>
              <a:rPr lang="ru-RU" dirty="0"/>
              <a:t> пища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/>
              <a:t>дубы </a:t>
            </a:r>
            <a:r>
              <a:rPr lang="ru-RU" dirty="0" err="1"/>
              <a:t>разр</a:t>
            </a:r>
            <a:r>
              <a:rPr lang="ru-RU" dirty="0"/>
              <a:t>__</a:t>
            </a:r>
            <a:r>
              <a:rPr lang="ru-RU" dirty="0" err="1"/>
              <a:t>слись</a:t>
            </a:r>
            <a:endParaRPr lang="ru-RU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17992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2124145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0" y="339316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70580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594928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82800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5696" y="277221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5953" y="406836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7624" y="535557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143989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2987824" y="179929"/>
            <a:ext cx="1512168" cy="784831"/>
            <a:chOff x="2555776" y="411921"/>
            <a:chExt cx="1872208" cy="784831"/>
          </a:xfrm>
        </p:grpSpPr>
        <p:sp>
          <p:nvSpPr>
            <p:cNvPr id="17" name="TextBox 16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18" name="Дуга 17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339752" y="6018255"/>
            <a:ext cx="1512168" cy="784831"/>
            <a:chOff x="2555776" y="411921"/>
            <a:chExt cx="1872208" cy="784831"/>
          </a:xfrm>
        </p:grpSpPr>
        <p:sp>
          <p:nvSpPr>
            <p:cNvPr id="20" name="TextBox 19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21" name="Дуга 20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519772" y="4732401"/>
            <a:ext cx="1512168" cy="784831"/>
            <a:chOff x="2555776" y="411921"/>
            <a:chExt cx="1872208" cy="784831"/>
          </a:xfrm>
        </p:grpSpPr>
        <p:sp>
          <p:nvSpPr>
            <p:cNvPr id="23" name="TextBox 22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24" name="Дуга 23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101375" y="844333"/>
            <a:ext cx="1872208" cy="784831"/>
            <a:chOff x="2555776" y="411921"/>
            <a:chExt cx="1872208" cy="784831"/>
          </a:xfrm>
        </p:grpSpPr>
        <p:sp>
          <p:nvSpPr>
            <p:cNvPr id="26" name="TextBox 25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27" name="Дуга 26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198365" y="1471325"/>
            <a:ext cx="1872208" cy="784831"/>
            <a:chOff x="2555776" y="411921"/>
            <a:chExt cx="1872208" cy="784831"/>
          </a:xfrm>
        </p:grpSpPr>
        <p:sp>
          <p:nvSpPr>
            <p:cNvPr id="29" name="TextBox 28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30" name="Дуга 29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264287" y="2168200"/>
            <a:ext cx="1872208" cy="784831"/>
            <a:chOff x="2555776" y="411921"/>
            <a:chExt cx="1872208" cy="784831"/>
          </a:xfrm>
        </p:grpSpPr>
        <p:sp>
          <p:nvSpPr>
            <p:cNvPr id="32" name="TextBox 31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33" name="Дуга 32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780587" y="2784727"/>
            <a:ext cx="1872208" cy="784831"/>
            <a:chOff x="2555776" y="411921"/>
            <a:chExt cx="1872208" cy="784831"/>
          </a:xfrm>
        </p:grpSpPr>
        <p:sp>
          <p:nvSpPr>
            <p:cNvPr id="35" name="TextBox 34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36" name="Дуга 35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681857" y="3449315"/>
            <a:ext cx="1872208" cy="784831"/>
            <a:chOff x="2555776" y="411921"/>
            <a:chExt cx="1872208" cy="784831"/>
          </a:xfrm>
        </p:grpSpPr>
        <p:sp>
          <p:nvSpPr>
            <p:cNvPr id="38" name="TextBox 37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39" name="Дуга 38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043608" y="5393777"/>
            <a:ext cx="1872208" cy="784831"/>
            <a:chOff x="2555776" y="411921"/>
            <a:chExt cx="1872208" cy="784831"/>
          </a:xfrm>
        </p:grpSpPr>
        <p:sp>
          <p:nvSpPr>
            <p:cNvPr id="41" name="TextBox 40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42" name="Дуга 41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461415" y="4119154"/>
            <a:ext cx="1512168" cy="784831"/>
            <a:chOff x="2555776" y="411921"/>
            <a:chExt cx="1872208" cy="784831"/>
          </a:xfrm>
        </p:grpSpPr>
        <p:sp>
          <p:nvSpPr>
            <p:cNvPr id="44" name="TextBox 43"/>
            <p:cNvSpPr txBox="1"/>
            <p:nvPr/>
          </p:nvSpPr>
          <p:spPr>
            <a:xfrm>
              <a:off x="3059832" y="673532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45" name="Дуга 44"/>
            <p:cNvSpPr/>
            <p:nvPr/>
          </p:nvSpPr>
          <p:spPr>
            <a:xfrm>
              <a:off x="2555776" y="411921"/>
              <a:ext cx="720080" cy="442469"/>
            </a:xfrm>
            <a:prstGeom prst="arc">
              <a:avLst>
                <a:gd name="adj1" fmla="val 10576915"/>
                <a:gd name="adj2" fmla="val 2134824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715567" y="2214690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689969" y="3501468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64122" y="4140396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исключение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B5E717-9C94-4760-A49E-52AB2808CDA9}"/>
              </a:ext>
            </a:extLst>
          </p:cNvPr>
          <p:cNvSpPr txBox="1"/>
          <p:nvPr/>
        </p:nvSpPr>
        <p:spPr>
          <a:xfrm>
            <a:off x="6510454" y="169475"/>
            <a:ext cx="208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7140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2534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«Дорогой Дядя Фёдор! Приезжай скорей в Простоквашино! У нас проблемы! Шарик с </a:t>
            </a:r>
            <a:r>
              <a:rPr lang="ru-RU" dirty="0" err="1"/>
              <a:t>Матроскиным</a:t>
            </a:r>
            <a:r>
              <a:rPr lang="ru-RU" dirty="0"/>
              <a:t> опять поругались и не хотят в огороде работать. А в огороде </a:t>
            </a:r>
            <a:r>
              <a:rPr lang="ru-RU" dirty="0" err="1"/>
              <a:t>вырасли</a:t>
            </a:r>
            <a:r>
              <a:rPr lang="ru-RU" dirty="0"/>
              <a:t> помидоры. Надо собирать. Дорожки </a:t>
            </a:r>
            <a:r>
              <a:rPr lang="ru-RU" dirty="0" err="1"/>
              <a:t>зарасли</a:t>
            </a:r>
            <a:r>
              <a:rPr lang="ru-RU" dirty="0"/>
              <a:t> бурьяном. Я предлагал помощь, а они отказываются. В бочке с водой одна тина да </a:t>
            </a:r>
            <a:r>
              <a:rPr lang="ru-RU" dirty="0" err="1"/>
              <a:t>водорасли</a:t>
            </a:r>
            <a:r>
              <a:rPr lang="ru-RU" dirty="0"/>
              <a:t>. Яблоки выросли и червям достались. Пропадает </a:t>
            </a:r>
            <a:r>
              <a:rPr lang="ru-RU" dirty="0" err="1"/>
              <a:t>вырощенный</a:t>
            </a:r>
            <a:r>
              <a:rPr lang="ru-RU" dirty="0"/>
              <a:t> урожай! Вот такие дела. Приезжай скорее, Дядя Фёдор!»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508104" y="2636912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588224" y="3284984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" y="5157192"/>
            <a:ext cx="18105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5189656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35345" y="5877272"/>
            <a:ext cx="220866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>
            <a:off x="6012160" y="1988841"/>
            <a:ext cx="504056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300192" y="227250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156176" y="2210075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89340" y="190486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" name="Дуга 19"/>
          <p:cNvSpPr/>
          <p:nvPr/>
        </p:nvSpPr>
        <p:spPr>
          <a:xfrm>
            <a:off x="6984268" y="2634562"/>
            <a:ext cx="54006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244480" y="291939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7105302" y="2862263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92280" y="250201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" name="Дуга 23"/>
          <p:cNvSpPr/>
          <p:nvPr/>
        </p:nvSpPr>
        <p:spPr>
          <a:xfrm>
            <a:off x="1376477" y="4581128"/>
            <a:ext cx="531227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642090" y="480236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1498074" y="4781151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40649" y="446026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Дуга 27"/>
          <p:cNvSpPr/>
          <p:nvPr/>
        </p:nvSpPr>
        <p:spPr>
          <a:xfrm>
            <a:off x="4230403" y="4570707"/>
            <a:ext cx="485613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480369" y="481659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30" name="Дуга 29"/>
          <p:cNvSpPr/>
          <p:nvPr/>
        </p:nvSpPr>
        <p:spPr>
          <a:xfrm>
            <a:off x="2862841" y="5189656"/>
            <a:ext cx="629039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227094" y="549619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010242" y="5384858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48578" y="509474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71247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9" grpId="0"/>
      <p:bldP spid="20" grpId="0" animBg="1"/>
      <p:bldP spid="21" grpId="0"/>
      <p:bldP spid="23" grpId="0"/>
      <p:bldP spid="24" grpId="0" animBg="1"/>
      <p:bldP spid="25" grpId="0"/>
      <p:bldP spid="27" grpId="0"/>
      <p:bldP spid="28" grpId="0" animBg="1"/>
      <p:bldP spid="29" grpId="0"/>
      <p:bldP spid="30" grpId="0" animBg="1"/>
      <p:bldP spid="31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Усатый жук увидел </a:t>
            </a:r>
            <a:r>
              <a:rPr lang="ru-RU" dirty="0" err="1"/>
              <a:t>расток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– Ты кто?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Расток</a:t>
            </a:r>
            <a:r>
              <a:rPr lang="ru-RU" dirty="0"/>
              <a:t>. Давай дружить?</a:t>
            </a:r>
          </a:p>
          <a:p>
            <a:pPr marL="0" indent="0">
              <a:buNone/>
            </a:pPr>
            <a:r>
              <a:rPr lang="ru-RU" dirty="0"/>
              <a:t>– Ты слишком мал, – сказал уже </a:t>
            </a:r>
            <a:r>
              <a:rPr lang="ru-RU" dirty="0" err="1"/>
              <a:t>вырасший</a:t>
            </a:r>
            <a:r>
              <a:rPr lang="ru-RU" dirty="0"/>
              <a:t> жук.</a:t>
            </a:r>
          </a:p>
          <a:p>
            <a:pPr marL="0" indent="0">
              <a:buNone/>
            </a:pPr>
            <a:r>
              <a:rPr lang="ru-RU" dirty="0"/>
              <a:t>Прошла зима.</a:t>
            </a:r>
          </a:p>
          <a:p>
            <a:pPr marL="0" indent="0">
              <a:buNone/>
            </a:pPr>
            <a:r>
              <a:rPr lang="ru-RU" dirty="0"/>
              <a:t>Приполз усатый жук.</a:t>
            </a:r>
          </a:p>
          <a:p>
            <a:pPr marL="0" indent="0">
              <a:buNone/>
            </a:pPr>
            <a:r>
              <a:rPr lang="ru-RU" dirty="0"/>
              <a:t>Видит: стоит разрастающийся куст.</a:t>
            </a:r>
          </a:p>
          <a:p>
            <a:pPr marL="0" indent="0">
              <a:buNone/>
            </a:pPr>
            <a:r>
              <a:rPr lang="ru-RU" dirty="0"/>
              <a:t>– Ты кто?</a:t>
            </a:r>
          </a:p>
          <a:p>
            <a:pPr marL="0" indent="0">
              <a:buNone/>
            </a:pPr>
            <a:r>
              <a:rPr lang="ru-RU" dirty="0"/>
              <a:t>– Твой знакомый </a:t>
            </a:r>
            <a:r>
              <a:rPr lang="ru-RU" dirty="0" err="1"/>
              <a:t>расток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– Как ты вырос! Давай дружить!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563888" y="908720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83568" y="2060848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868144" y="2636912"/>
            <a:ext cx="16561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27784" y="4293096"/>
            <a:ext cx="27363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47864" y="537321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5949280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>
            <a:off x="3707904" y="302702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67944" y="55169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7984" y="106703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Искл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3819214" y="522640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73602" y="20996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" name="Дуга 18"/>
          <p:cNvSpPr/>
          <p:nvPr/>
        </p:nvSpPr>
        <p:spPr>
          <a:xfrm>
            <a:off x="827584" y="1412326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187624" y="166131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47664" y="1216327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Искл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938894" y="1632264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3282" y="131958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" name="Дуга 23"/>
          <p:cNvSpPr/>
          <p:nvPr/>
        </p:nvSpPr>
        <p:spPr>
          <a:xfrm>
            <a:off x="3347864" y="4692176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707904" y="494116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67944" y="4496177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Искл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3459174" y="4912114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13562" y="459943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9" name="Дуга 28"/>
          <p:cNvSpPr/>
          <p:nvPr/>
        </p:nvSpPr>
        <p:spPr>
          <a:xfrm>
            <a:off x="2411760" y="5243154"/>
            <a:ext cx="57606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699792" y="547316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31" name="Дуга 30"/>
          <p:cNvSpPr/>
          <p:nvPr/>
        </p:nvSpPr>
        <p:spPr>
          <a:xfrm>
            <a:off x="3229580" y="3587933"/>
            <a:ext cx="58963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63888" y="384846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33" name="Дуга 32"/>
          <p:cNvSpPr/>
          <p:nvPr/>
        </p:nvSpPr>
        <p:spPr>
          <a:xfrm>
            <a:off x="6240214" y="1922929"/>
            <a:ext cx="56403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522231" y="223954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6408204" y="2130365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83845" y="184042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155165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8" grpId="0"/>
      <p:bldP spid="19" grpId="0" animBg="1"/>
      <p:bldP spid="20" grpId="0"/>
      <p:bldP spid="21" grpId="0"/>
      <p:bldP spid="23" grpId="0"/>
      <p:bldP spid="24" grpId="0" animBg="1"/>
      <p:bldP spid="25" grpId="0"/>
      <p:bldP spid="26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Рябина </a:t>
            </a:r>
            <a:r>
              <a:rPr lang="ru-RU" dirty="0" err="1"/>
              <a:t>ростет</a:t>
            </a:r>
            <a:r>
              <a:rPr lang="ru-RU" dirty="0"/>
              <a:t> по опушкам и прогалинам лесов, в </a:t>
            </a:r>
            <a:r>
              <a:rPr lang="ru-RU" dirty="0" err="1"/>
              <a:t>зараслях</a:t>
            </a:r>
            <a:r>
              <a:rPr lang="ru-RU" dirty="0"/>
              <a:t> кустарников, по обрывам, на берегах рек и озер. Рябина светолюбива. Ее часто стараются вырастить вдоль дорог, в парках как защитные насаждения. Плоды </a:t>
            </a:r>
            <a:r>
              <a:rPr lang="ru-RU" dirty="0" err="1"/>
              <a:t>дикоростущей</a:t>
            </a:r>
            <a:r>
              <a:rPr lang="ru-RU" dirty="0"/>
              <a:t> рябины горьковатые, поэтому их часто снимают после первых заморозков, когда они приятнее на вкус.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91680" y="1052736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979712" y="1772816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3212976"/>
            <a:ext cx="1728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7544" y="4725144"/>
            <a:ext cx="2592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907704" y="340689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75756" y="65864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2087724" y="553936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31876" y="18610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4" name="Дуга 13"/>
          <p:cNvSpPr/>
          <p:nvPr/>
        </p:nvSpPr>
        <p:spPr>
          <a:xfrm>
            <a:off x="2375756" y="1082728"/>
            <a:ext cx="612068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537774" y="1322315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83768" y="951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7804" y="134352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8" name="Дуга 17"/>
          <p:cNvSpPr/>
          <p:nvPr/>
        </p:nvSpPr>
        <p:spPr>
          <a:xfrm>
            <a:off x="4355976" y="2532007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747270" y="282569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20" name="Дуга 19"/>
          <p:cNvSpPr/>
          <p:nvPr/>
        </p:nvSpPr>
        <p:spPr>
          <a:xfrm>
            <a:off x="1403648" y="4005064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1547664" y="4226298"/>
            <a:ext cx="288032" cy="2828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7820" y="384606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2258" y="426735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038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4" grpId="0" animBg="1"/>
      <p:bldP spid="16" grpId="0"/>
      <p:bldP spid="17" grpId="0"/>
      <p:bldP spid="18" grpId="0" animBg="1"/>
      <p:bldP spid="19" grpId="0"/>
      <p:bldP spid="20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93507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Без удобрений не будет р__</a:t>
            </a:r>
            <a:r>
              <a:rPr lang="ru-RU" dirty="0" err="1"/>
              <a:t>стений</a:t>
            </a:r>
            <a:r>
              <a:rPr lang="ru-RU" dirty="0"/>
              <a:t>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Трудно и дереву одинокому р__</a:t>
            </a:r>
            <a:r>
              <a:rPr lang="ru-RU" dirty="0" err="1"/>
              <a:t>сти</a:t>
            </a:r>
            <a:r>
              <a:rPr lang="ru-RU" dirty="0"/>
              <a:t>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Он профессионал в этой </a:t>
            </a:r>
            <a:r>
              <a:rPr lang="ru-RU" dirty="0" err="1"/>
              <a:t>отр</a:t>
            </a:r>
            <a:r>
              <a:rPr lang="ru-RU" dirty="0"/>
              <a:t>__</a:t>
            </a:r>
            <a:r>
              <a:rPr lang="ru-RU" dirty="0" err="1"/>
              <a:t>сли</a:t>
            </a:r>
            <a:endParaRPr lang="ru-RU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Берег моря покрыт </a:t>
            </a:r>
            <a:r>
              <a:rPr lang="ru-RU" dirty="0" err="1"/>
              <a:t>водор</a:t>
            </a:r>
            <a:r>
              <a:rPr lang="ru-RU" dirty="0"/>
              <a:t>__</a:t>
            </a:r>
            <a:r>
              <a:rPr lang="ru-RU" dirty="0" err="1"/>
              <a:t>слями</a:t>
            </a:r>
            <a:r>
              <a:rPr lang="ru-RU" dirty="0"/>
              <a:t>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Эти места удивляют богатой р__</a:t>
            </a:r>
            <a:r>
              <a:rPr lang="ru-RU" dirty="0" err="1"/>
              <a:t>стительностью</a:t>
            </a:r>
            <a:r>
              <a:rPr lang="ru-RU" dirty="0"/>
              <a:t>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34076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8184" y="219615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75820" y="378032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632" y="538192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4566" y="160963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60232" y="24737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6196" y="325698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3896" y="412501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7053" y="570509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0152" y="297620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2240" y="2808237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Искл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6" name="Дуга 15"/>
          <p:cNvSpPr/>
          <p:nvPr/>
        </p:nvSpPr>
        <p:spPr>
          <a:xfrm>
            <a:off x="5341294" y="1304416"/>
            <a:ext cx="886889" cy="442469"/>
          </a:xfrm>
          <a:prstGeom prst="arc">
            <a:avLst>
              <a:gd name="adj1" fmla="val 10576915"/>
              <a:gd name="adj2" fmla="val 2135641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6059560" y="2194411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5839217" y="3017248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5361729" y="3804404"/>
            <a:ext cx="720080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1115616" y="5382706"/>
            <a:ext cx="888704" cy="442469"/>
          </a:xfrm>
          <a:prstGeom prst="arc">
            <a:avLst>
              <a:gd name="adj1" fmla="val 10576915"/>
              <a:gd name="adj2" fmla="val 213482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E9C25C-83B3-4220-A7FB-877FD50F4BD5}"/>
              </a:ext>
            </a:extLst>
          </p:cNvPr>
          <p:cNvSpPr txBox="1"/>
          <p:nvPr/>
        </p:nvSpPr>
        <p:spPr>
          <a:xfrm>
            <a:off x="457200" y="556306"/>
            <a:ext cx="2712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СРЕЗОВАЯ РАБОТА </a:t>
            </a:r>
          </a:p>
        </p:txBody>
      </p:sp>
    </p:spTree>
    <p:extLst>
      <p:ext uri="{BB962C8B-B14F-4D97-AF65-F5344CB8AC3E}">
        <p14:creationId xmlns:p14="http://schemas.microsoft.com/office/powerpoint/2010/main" val="844583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581</Words>
  <Application>Microsoft Office PowerPoint</Application>
  <PresentationFormat>Экран (4:3)</PresentationFormat>
  <Paragraphs>182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Тема Office</vt:lpstr>
      <vt:lpstr>Visio</vt:lpstr>
      <vt:lpstr>ЧЕРЕДОВАНИЕ в КОРНЯХ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</dc:creator>
  <cp:lastModifiedBy>Антон</cp:lastModifiedBy>
  <cp:revision>13</cp:revision>
  <dcterms:created xsi:type="dcterms:W3CDTF">2015-10-21T13:44:08Z</dcterms:created>
  <dcterms:modified xsi:type="dcterms:W3CDTF">2020-10-27T17:34:18Z</dcterms:modified>
</cp:coreProperties>
</file>