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79" r:id="rId5"/>
    <p:sldId id="271" r:id="rId6"/>
    <p:sldId id="258" r:id="rId7"/>
    <p:sldId id="259" r:id="rId8"/>
    <p:sldId id="261" r:id="rId9"/>
    <p:sldId id="272" r:id="rId10"/>
    <p:sldId id="262" r:id="rId11"/>
    <p:sldId id="273" r:id="rId12"/>
    <p:sldId id="275" r:id="rId13"/>
    <p:sldId id="276" r:id="rId14"/>
    <p:sldId id="277" r:id="rId15"/>
    <p:sldId id="280" r:id="rId16"/>
    <p:sldId id="278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Я считаю, что прозвище - это…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Нормальное явление (144 чел.)</c:v>
                </c:pt>
                <c:pt idx="1">
                  <c:v>Свидетельство неуважения (113 чел.)</c:v>
                </c:pt>
                <c:pt idx="2">
                  <c:v>Свидетельство невоспитанности (62 чел.)</c:v>
                </c:pt>
                <c:pt idx="3">
                  <c:v>Популярность человека, получившего прозвище (31 чел.)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144</c:v>
                </c:pt>
                <c:pt idx="1">
                  <c:v>113</c:v>
                </c:pt>
                <c:pt idx="2">
                  <c:v>62</c:v>
                </c:pt>
                <c:pt idx="3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03-4A41-B4F5-5FEC877461A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Нужны ли прозвища?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Нет</c:v>
                </c:pt>
                <c:pt idx="1">
                  <c:v>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52</c:v>
                </c:pt>
                <c:pt idx="1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05-45D8-A01A-9606C4C7CE5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57C3-0B7A-41FD-BE86-465AB23BDA2E}" type="datetimeFigureOut">
              <a:rPr lang="ru-RU" smtClean="0"/>
              <a:pPr/>
              <a:t>22.07.2019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D3388-8569-4FE3-8E37-63C13A6282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57C3-0B7A-41FD-BE86-465AB23BDA2E}" type="datetimeFigureOut">
              <a:rPr lang="ru-RU" smtClean="0"/>
              <a:pPr/>
              <a:t>22.07.2019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D3388-8569-4FE3-8E37-63C13A6282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57C3-0B7A-41FD-BE86-465AB23BDA2E}" type="datetimeFigureOut">
              <a:rPr lang="ru-RU" smtClean="0"/>
              <a:pPr/>
              <a:t>22.07.2019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D3388-8569-4FE3-8E37-63C13A6282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57C3-0B7A-41FD-BE86-465AB23BDA2E}" type="datetimeFigureOut">
              <a:rPr lang="ru-RU" smtClean="0"/>
              <a:pPr/>
              <a:t>22.07.2019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D3388-8569-4FE3-8E37-63C13A6282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57C3-0B7A-41FD-BE86-465AB23BDA2E}" type="datetimeFigureOut">
              <a:rPr lang="ru-RU" smtClean="0"/>
              <a:pPr/>
              <a:t>22.07.2019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D3388-8569-4FE3-8E37-63C13A6282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57C3-0B7A-41FD-BE86-465AB23BDA2E}" type="datetimeFigureOut">
              <a:rPr lang="ru-RU" smtClean="0"/>
              <a:pPr/>
              <a:t>22.07.2019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D3388-8569-4FE3-8E37-63C13A6282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57C3-0B7A-41FD-BE86-465AB23BDA2E}" type="datetimeFigureOut">
              <a:rPr lang="ru-RU" smtClean="0"/>
              <a:pPr/>
              <a:t>22.07.2019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D3388-8569-4FE3-8E37-63C13A6282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57C3-0B7A-41FD-BE86-465AB23BDA2E}" type="datetimeFigureOut">
              <a:rPr lang="ru-RU" smtClean="0"/>
              <a:pPr/>
              <a:t>22.07.2019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D3388-8569-4FE3-8E37-63C13A6282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57C3-0B7A-41FD-BE86-465AB23BDA2E}" type="datetimeFigureOut">
              <a:rPr lang="ru-RU" smtClean="0"/>
              <a:pPr/>
              <a:t>22.07.2019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D3388-8569-4FE3-8E37-63C13A6282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57C3-0B7A-41FD-BE86-465AB23BDA2E}" type="datetimeFigureOut">
              <a:rPr lang="ru-RU" smtClean="0"/>
              <a:pPr/>
              <a:t>22.07.2019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D3388-8569-4FE3-8E37-63C13A6282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57C3-0B7A-41FD-BE86-465AB23BDA2E}" type="datetimeFigureOut">
              <a:rPr lang="ru-RU" smtClean="0"/>
              <a:pPr/>
              <a:t>22.07.2019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D3388-8569-4FE3-8E37-63C13A6282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957C3-0B7A-41FD-BE86-465AB23BDA2E}" type="datetimeFigureOut">
              <a:rPr lang="ru-RU" smtClean="0"/>
              <a:pPr/>
              <a:t>22.07.2019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D3388-8569-4FE3-8E37-63C13A6282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6478488" cy="2187674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ПРОЗВИЩА </a:t>
            </a:r>
            <a:br>
              <a:rPr lang="ru-RU" sz="4000" dirty="0"/>
            </a:br>
            <a:r>
              <a:rPr lang="ru-RU" sz="4000" b="1" dirty="0"/>
              <a:t>КАК ВИД АНТРОПОНИМОВ </a:t>
            </a:r>
            <a:br>
              <a:rPr lang="ru-RU" sz="4000" dirty="0"/>
            </a:br>
            <a:r>
              <a:rPr lang="ru-RU" sz="4000" b="1" dirty="0"/>
              <a:t>И ИХ ФУНКЦИОНИРОВАНИЕ </a:t>
            </a:r>
            <a:br>
              <a:rPr lang="ru-RU" sz="4000" dirty="0"/>
            </a:br>
            <a:r>
              <a:rPr lang="ru-RU" sz="4000" b="1" dirty="0"/>
              <a:t>В ШКОЛЬНОЙ СРЕДЕ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4859" y="3789040"/>
            <a:ext cx="7232848" cy="2736304"/>
          </a:xfrm>
        </p:spPr>
        <p:txBody>
          <a:bodyPr>
            <a:normAutofit/>
          </a:bodyPr>
          <a:lstStyle/>
          <a:p>
            <a:pPr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ru-RU" sz="2900" dirty="0"/>
          </a:p>
          <a:p>
            <a:pPr algn="r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200" dirty="0">
                <a:solidFill>
                  <a:schemeClr val="tx1"/>
                </a:solidFill>
              </a:rPr>
              <a:t>Руководитель работы:</a:t>
            </a:r>
          </a:p>
          <a:p>
            <a:pPr algn="r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Культина</a:t>
            </a:r>
            <a:r>
              <a:rPr lang="ru-RU" sz="2200" dirty="0">
                <a:solidFill>
                  <a:schemeClr val="tx1"/>
                </a:solidFill>
              </a:rPr>
              <a:t> Наталья Павловна</a:t>
            </a:r>
          </a:p>
          <a:p>
            <a:pPr algn="r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200" dirty="0">
                <a:solidFill>
                  <a:schemeClr val="tx1"/>
                </a:solidFill>
              </a:rPr>
              <a:t>учитель русского языка и литературы</a:t>
            </a:r>
          </a:p>
          <a:p>
            <a:pPr algn="r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200" dirty="0">
                <a:solidFill>
                  <a:schemeClr val="tx1"/>
                </a:solidFill>
              </a:rPr>
              <a:t>ГБОУ СОШ№9 «Центр образования»</a:t>
            </a:r>
          </a:p>
          <a:p>
            <a:pPr algn="r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200" dirty="0" err="1">
                <a:solidFill>
                  <a:schemeClr val="tx1"/>
                </a:solidFill>
              </a:rPr>
              <a:t>г.о.Октябрьск</a:t>
            </a:r>
            <a:r>
              <a:rPr lang="ru-RU" sz="2200" dirty="0">
                <a:solidFill>
                  <a:schemeClr val="tx1"/>
                </a:solidFill>
              </a:rPr>
              <a:t> Самарской области  </a:t>
            </a:r>
            <a:endParaRPr lang="ru-RU" dirty="0"/>
          </a:p>
        </p:txBody>
      </p:sp>
      <p:pic>
        <p:nvPicPr>
          <p:cNvPr id="10242" name="Picture 2" descr="http://kladraz.ru/images/photos/medium/article1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861048"/>
            <a:ext cx="3305175" cy="2352675"/>
          </a:xfrm>
          <a:prstGeom prst="rect">
            <a:avLst/>
          </a:prstGeom>
          <a:noFill/>
        </p:spPr>
      </p:pic>
      <p:pic>
        <p:nvPicPr>
          <p:cNvPr id="10244" name="Picture 4" descr="http://kinder-online.ru/uploads/posts/2010-08/1283183679_clipboard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60648"/>
            <a:ext cx="2124075" cy="3381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3888432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Анализ школьных прозвищ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1844824"/>
            <a:ext cx="3816424" cy="482453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i="1" dirty="0"/>
              <a:t>   По внешним данным</a:t>
            </a:r>
          </a:p>
          <a:p>
            <a:pPr algn="ctr">
              <a:buNone/>
            </a:pPr>
            <a:r>
              <a:rPr lang="ru-RU" dirty="0"/>
              <a:t>Мясокомбинат</a:t>
            </a:r>
          </a:p>
          <a:p>
            <a:pPr algn="ctr">
              <a:buNone/>
            </a:pPr>
            <a:r>
              <a:rPr lang="ru-RU" dirty="0"/>
              <a:t>Бегемот</a:t>
            </a:r>
          </a:p>
          <a:p>
            <a:pPr algn="ctr">
              <a:buNone/>
            </a:pPr>
            <a:r>
              <a:rPr lang="ru-RU" dirty="0"/>
              <a:t>Дочка </a:t>
            </a:r>
            <a:r>
              <a:rPr lang="ru-RU" dirty="0" err="1"/>
              <a:t>Кличко</a:t>
            </a:r>
            <a:endParaRPr lang="ru-RU" dirty="0"/>
          </a:p>
          <a:p>
            <a:pPr algn="ctr">
              <a:buNone/>
            </a:pPr>
            <a:r>
              <a:rPr lang="ru-RU" dirty="0"/>
              <a:t>Эйфелева башня</a:t>
            </a:r>
          </a:p>
          <a:p>
            <a:pPr algn="ctr">
              <a:buNone/>
            </a:pPr>
            <a:r>
              <a:rPr lang="ru-RU" dirty="0"/>
              <a:t>Скелет</a:t>
            </a:r>
          </a:p>
          <a:p>
            <a:pPr algn="ctr">
              <a:buNone/>
            </a:pPr>
            <a:r>
              <a:rPr lang="ru-RU" dirty="0"/>
              <a:t>Четыре глаза</a:t>
            </a:r>
          </a:p>
          <a:p>
            <a:pPr algn="ctr">
              <a:buNone/>
            </a:pPr>
            <a:r>
              <a:rPr lang="ru-RU" dirty="0" err="1"/>
              <a:t>Чебурашка</a:t>
            </a:r>
            <a:endParaRPr lang="ru-RU" dirty="0"/>
          </a:p>
        </p:txBody>
      </p:sp>
      <p:pic>
        <p:nvPicPr>
          <p:cNvPr id="2050" name="Picture 2" descr="http://farm7.staticflickr.com/6143/5980792927_4d0a193e24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2132856"/>
            <a:ext cx="2339752" cy="2520280"/>
          </a:xfrm>
          <a:prstGeom prst="rect">
            <a:avLst/>
          </a:prstGeom>
          <a:noFill/>
        </p:spPr>
      </p:pic>
      <p:pic>
        <p:nvPicPr>
          <p:cNvPr id="2054" name="Picture 6" descr="http://dreempics.com/img/picture/Jul/18/4d98898948864cd1c68735388838cacd/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653136"/>
            <a:ext cx="2339752" cy="2204864"/>
          </a:xfrm>
          <a:prstGeom prst="rect">
            <a:avLst/>
          </a:prstGeom>
          <a:noFill/>
        </p:spPr>
      </p:pic>
      <p:pic>
        <p:nvPicPr>
          <p:cNvPr id="2056" name="Picture 8" descr="http://anekdotov.net/pic/photo9/10244068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17032"/>
            <a:ext cx="2771800" cy="3140968"/>
          </a:xfrm>
          <a:prstGeom prst="rect">
            <a:avLst/>
          </a:prstGeom>
          <a:noFill/>
        </p:spPr>
      </p:pic>
      <p:pic>
        <p:nvPicPr>
          <p:cNvPr id="2060" name="Picture 12" descr="http://1.bp.blogspot.com/--VaO6RUOoG8/VZPRBq-_NmI/AAAAAAAAEYM/EnA-Di4r81w/s1600/0_2c61d_afa9e62d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971" y="0"/>
            <a:ext cx="2362029" cy="2204864"/>
          </a:xfrm>
          <a:prstGeom prst="rect">
            <a:avLst/>
          </a:prstGeom>
          <a:noFill/>
        </p:spPr>
      </p:pic>
      <p:pic>
        <p:nvPicPr>
          <p:cNvPr id="2062" name="Picture 14" descr="http://moykon.ru/wp-content/uploads/2014/02/smeh-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768115" cy="3717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школьных прозвищ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i="1" dirty="0"/>
              <a:t>По внутренним особенностям</a:t>
            </a:r>
          </a:p>
          <a:p>
            <a:pPr algn="ctr">
              <a:buNone/>
            </a:pPr>
            <a:r>
              <a:rPr lang="ru-RU" dirty="0" err="1"/>
              <a:t>Печенька</a:t>
            </a:r>
            <a:endParaRPr lang="ru-RU" dirty="0"/>
          </a:p>
          <a:p>
            <a:pPr algn="ctr">
              <a:buNone/>
            </a:pPr>
            <a:r>
              <a:rPr lang="ru-RU" dirty="0"/>
              <a:t>Жадина</a:t>
            </a:r>
          </a:p>
          <a:p>
            <a:pPr algn="ctr">
              <a:buNone/>
            </a:pPr>
            <a:r>
              <a:rPr lang="ru-RU" dirty="0"/>
              <a:t>Крыса</a:t>
            </a:r>
          </a:p>
          <a:p>
            <a:pPr algn="ctr">
              <a:buNone/>
            </a:pPr>
            <a:r>
              <a:rPr lang="ru-RU" dirty="0"/>
              <a:t>Нытик</a:t>
            </a:r>
          </a:p>
          <a:p>
            <a:pPr algn="ctr">
              <a:buNone/>
            </a:pPr>
            <a:r>
              <a:rPr lang="ru-RU" dirty="0" err="1"/>
              <a:t>Обжора</a:t>
            </a:r>
            <a:endParaRPr lang="ru-RU" dirty="0"/>
          </a:p>
          <a:p>
            <a:pPr algn="ctr">
              <a:buNone/>
            </a:pPr>
            <a:r>
              <a:rPr lang="ru-RU" dirty="0"/>
              <a:t>Справочник</a:t>
            </a:r>
          </a:p>
          <a:p>
            <a:pPr algn="ctr">
              <a:buNone/>
            </a:pPr>
            <a:r>
              <a:rPr lang="ru-RU" dirty="0"/>
              <a:t>Ученый</a:t>
            </a:r>
          </a:p>
          <a:p>
            <a:pPr algn="ctr">
              <a:buNone/>
            </a:pPr>
            <a:r>
              <a:rPr lang="ru-RU" dirty="0"/>
              <a:t>Тупой</a:t>
            </a:r>
          </a:p>
        </p:txBody>
      </p:sp>
      <p:pic>
        <p:nvPicPr>
          <p:cNvPr id="4" name="Picture 2" descr="http://zhizn-hm.ru/wp-content/uploads/2014/06/detskie-prozvish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116008"/>
            <a:ext cx="2195736" cy="2741992"/>
          </a:xfrm>
          <a:prstGeom prst="rect">
            <a:avLst/>
          </a:prstGeom>
          <a:noFill/>
        </p:spPr>
      </p:pic>
      <p:pic>
        <p:nvPicPr>
          <p:cNvPr id="5" name="Picture 2" descr="http://advaitaworld.com/uploads/images/00/19/56/2015/08/01/d72d7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09120"/>
            <a:ext cx="3131840" cy="2348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школьных прозвищ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i="1" dirty="0"/>
              <a:t>Прозвища, образованные от фамилий и личных имен</a:t>
            </a:r>
          </a:p>
          <a:p>
            <a:pPr algn="ctr">
              <a:buNone/>
            </a:pPr>
            <a:r>
              <a:rPr lang="ru-RU" dirty="0" err="1"/>
              <a:t>Архирей</a:t>
            </a:r>
            <a:r>
              <a:rPr lang="ru-RU" dirty="0"/>
              <a:t> (</a:t>
            </a:r>
            <a:r>
              <a:rPr lang="ru-RU" dirty="0" err="1"/>
              <a:t>Архиреева</a:t>
            </a:r>
            <a:r>
              <a:rPr lang="ru-RU" dirty="0"/>
              <a:t>)</a:t>
            </a:r>
          </a:p>
          <a:p>
            <a:pPr algn="ctr">
              <a:buNone/>
            </a:pPr>
            <a:r>
              <a:rPr lang="ru-RU" dirty="0"/>
              <a:t>Леонид (Леонова)</a:t>
            </a:r>
          </a:p>
          <a:p>
            <a:pPr algn="ctr">
              <a:buNone/>
            </a:pPr>
            <a:r>
              <a:rPr lang="ru-RU" dirty="0"/>
              <a:t>Сергей (Сергеева)</a:t>
            </a:r>
          </a:p>
          <a:p>
            <a:pPr algn="ctr">
              <a:buNone/>
            </a:pPr>
            <a:r>
              <a:rPr lang="ru-RU" dirty="0"/>
              <a:t>Иван (Иванова)</a:t>
            </a:r>
          </a:p>
          <a:p>
            <a:pPr algn="ctr">
              <a:buNone/>
            </a:pPr>
            <a:r>
              <a:rPr lang="ru-RU" dirty="0"/>
              <a:t>Ильич (Ильенко)</a:t>
            </a:r>
          </a:p>
          <a:p>
            <a:pPr algn="ctr">
              <a:buNone/>
            </a:pPr>
            <a:r>
              <a:rPr lang="ru-RU" dirty="0"/>
              <a:t>Мишка (Медведев)</a:t>
            </a:r>
          </a:p>
          <a:p>
            <a:pPr algn="ctr">
              <a:buNone/>
            </a:pPr>
            <a:r>
              <a:rPr lang="ru-RU" dirty="0"/>
              <a:t>Дина (Надеждина)</a:t>
            </a:r>
          </a:p>
        </p:txBody>
      </p:sp>
      <p:pic>
        <p:nvPicPr>
          <p:cNvPr id="4" name="Picture 2" descr="/Files/images/с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96952"/>
            <a:ext cx="2160240" cy="2985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школьных прозвищ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i="1" dirty="0"/>
              <a:t>Прозвища, образованные от синонимичной или (чаще) псевдо синонимичной основы</a:t>
            </a:r>
          </a:p>
          <a:p>
            <a:pPr algn="ctr">
              <a:buNone/>
            </a:pPr>
            <a:r>
              <a:rPr lang="ru-RU" dirty="0"/>
              <a:t>Помойка (</a:t>
            </a:r>
            <a:r>
              <a:rPr lang="ru-RU" dirty="0" err="1"/>
              <a:t>Обмоин</a:t>
            </a:r>
            <a:r>
              <a:rPr lang="ru-RU" dirty="0"/>
              <a:t>)</a:t>
            </a:r>
          </a:p>
          <a:p>
            <a:pPr algn="ctr">
              <a:buNone/>
            </a:pPr>
            <a:r>
              <a:rPr lang="ru-RU" dirty="0" err="1"/>
              <a:t>Перемамка</a:t>
            </a:r>
            <a:r>
              <a:rPr lang="ru-RU" dirty="0"/>
              <a:t> (</a:t>
            </a:r>
            <a:r>
              <a:rPr lang="ru-RU" dirty="0" err="1"/>
              <a:t>Перетятько</a:t>
            </a:r>
            <a:r>
              <a:rPr lang="ru-RU" dirty="0"/>
              <a:t>)</a:t>
            </a:r>
          </a:p>
          <a:p>
            <a:pPr algn="ctr">
              <a:buNone/>
            </a:pPr>
            <a:r>
              <a:rPr lang="ru-RU" dirty="0"/>
              <a:t>Шина-машина (</a:t>
            </a:r>
            <a:r>
              <a:rPr lang="ru-RU" dirty="0" err="1"/>
              <a:t>Шинкунас</a:t>
            </a:r>
            <a:r>
              <a:rPr lang="ru-RU" dirty="0"/>
              <a:t>)</a:t>
            </a:r>
          </a:p>
          <a:p>
            <a:pPr algn="ctr">
              <a:buNone/>
            </a:pPr>
            <a:r>
              <a:rPr lang="ru-RU" dirty="0"/>
              <a:t>Кореш (Коренных)</a:t>
            </a:r>
          </a:p>
          <a:p>
            <a:pPr algn="ctr">
              <a:buNone/>
            </a:pPr>
            <a:r>
              <a:rPr lang="ru-RU" dirty="0"/>
              <a:t>Белка (</a:t>
            </a:r>
            <a:r>
              <a:rPr lang="ru-RU" dirty="0" err="1"/>
              <a:t>Беленкова</a:t>
            </a:r>
            <a:r>
              <a:rPr lang="ru-RU" dirty="0"/>
              <a:t>)</a:t>
            </a:r>
          </a:p>
        </p:txBody>
      </p:sp>
      <p:pic>
        <p:nvPicPr>
          <p:cNvPr id="4" name="Picture 6" descr="анимация-шутка о мировых познаниях школьников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365104"/>
            <a:ext cx="2195736" cy="2195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Употребление школьных прозвищ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Употребляются в беседе о третьих лицах</a:t>
            </a:r>
          </a:p>
          <a:p>
            <a:r>
              <a:rPr lang="ru-RU" dirty="0"/>
              <a:t>Редко выступают в качестве обращений</a:t>
            </a:r>
          </a:p>
          <a:p>
            <a:pPr>
              <a:buNone/>
            </a:pPr>
            <a:r>
              <a:rPr lang="ru-RU" dirty="0"/>
              <a:t>Наша Чёлка сегодня не в духе.</a:t>
            </a:r>
          </a:p>
          <a:p>
            <a:pPr>
              <a:buNone/>
            </a:pPr>
            <a:r>
              <a:rPr lang="ru-RU" dirty="0"/>
              <a:t>Нюня сегодня запаздывает со слезой.</a:t>
            </a:r>
          </a:p>
          <a:p>
            <a:pPr>
              <a:buNone/>
            </a:pPr>
            <a:r>
              <a:rPr lang="ru-RU" dirty="0"/>
              <a:t>Макаренко, воспитай соседа по парте.</a:t>
            </a:r>
          </a:p>
        </p:txBody>
      </p:sp>
      <p:pic>
        <p:nvPicPr>
          <p:cNvPr id="4" name="Picture 4" descr="http://prazdnik-na-bis.com/wp-content/uploads/2012/04/shkolnye-scenki-miniatyu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509120"/>
            <a:ext cx="2555776" cy="2348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52525"/>
          </a:xfrm>
        </p:spPr>
        <p:txBody>
          <a:bodyPr/>
          <a:lstStyle/>
          <a:p>
            <a:r>
              <a:rPr lang="ru-RU" sz="2800" b="1" dirty="0"/>
              <a:t>Как относятся к прозвищам респонденты?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4213" y="1916113"/>
            <a:ext cx="8208962" cy="4537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9388" marR="0" lvl="1" indent="354013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Tx/>
              <a:buFont typeface="Wingdings" pitchFamily="2" charset="2"/>
              <a:buChar char="!"/>
              <a:tabLst/>
              <a:defRPr/>
            </a:pP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Мне кажется, что прозвище ставит человека на определённый уровень отношений с</a:t>
            </a:r>
            <a:r>
              <a:rPr kumimoji="0" lang="ru-RU" sz="21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теми, кто его называет… Если бы все дети были хорошо воспитанными, то ничего этого бы не было.</a:t>
            </a:r>
          </a:p>
          <a:p>
            <a:pPr marL="1254125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Tx/>
              <a:buFont typeface="Wingdings" pitchFamily="2" charset="2"/>
              <a:buChar char="!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Прозвища в школе должны восприниматься спокойно. </a:t>
            </a:r>
            <a:r>
              <a:rPr lang="ru-RU" sz="2400" dirty="0"/>
              <a:t>Ч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еловек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, кроме имени и фамилии, должен иметь прозвище. Придумывание прозвищ – особый талант. Придумывать прозвища могут только творческие люди, а их в нашей школе МНОГО!!!</a:t>
            </a:r>
          </a:p>
          <a:p>
            <a:pPr marL="179388" marR="0" lvl="1" indent="354013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Tx/>
              <a:buFont typeface="Wingdings" pitchFamily="2" charset="2"/>
              <a:buChar char="!"/>
              <a:tabLst/>
              <a:defRPr/>
            </a:pP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Высмеять другого человека пытаются  те,  у кого своих недостатков немало. Тем самым они как бы компенсируют  в себе эти недостатки… Идеальных  людей не бывает.  </a:t>
            </a:r>
          </a:p>
          <a:p>
            <a:pPr marL="179388" marR="0" lvl="1" indent="354013" algn="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Практическое значение</a:t>
            </a:r>
            <a:br>
              <a:rPr lang="ru-RU" dirty="0"/>
            </a:br>
            <a:r>
              <a:rPr lang="ru-RU" dirty="0"/>
              <a:t>данной работы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Основные задачи учителя при изучении данной темы на уроках русского языка</a:t>
            </a:r>
          </a:p>
          <a:p>
            <a:pPr marL="514350" indent="-514350"/>
            <a:r>
              <a:rPr lang="ru-RU" dirty="0"/>
              <a:t>Повышение качества речи</a:t>
            </a:r>
          </a:p>
          <a:p>
            <a:pPr marL="514350" indent="-514350"/>
            <a:r>
              <a:rPr lang="ru-RU" dirty="0"/>
              <a:t>Изменение «привычки» детей награждать товарищей разными "наименованиями".</a:t>
            </a:r>
          </a:p>
        </p:txBody>
      </p:sp>
      <p:pic>
        <p:nvPicPr>
          <p:cNvPr id="4" name="Picture 2" descr="http://funforkids.ru/pictures/school21/school2107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437112"/>
            <a:ext cx="1944216" cy="2043470"/>
          </a:xfrm>
          <a:prstGeom prst="rect">
            <a:avLst/>
          </a:prstGeom>
          <a:noFill/>
        </p:spPr>
      </p:pic>
      <p:pic>
        <p:nvPicPr>
          <p:cNvPr id="5" name="Picture 2" descr="http://funforkids.ru/pictures/school22/school223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581128"/>
            <a:ext cx="2411762" cy="20499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2800" dirty="0"/>
              <a:t>Можно шутить с человеком, </a:t>
            </a:r>
            <a:br>
              <a:rPr lang="ru-RU" sz="2800" dirty="0"/>
            </a:br>
            <a:r>
              <a:rPr lang="ru-RU" sz="2800" dirty="0"/>
              <a:t>но нельзя шутить с его  именем.</a:t>
            </a:r>
            <a:br>
              <a:rPr lang="ru-RU" sz="2800" dirty="0"/>
            </a:br>
            <a:r>
              <a:rPr lang="ru-RU" sz="2800" dirty="0"/>
              <a:t>Марина Цветаева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   Выражается сильно российский народ!  И если наградит кого словцом, то пойдет оно ему в род и потомство. А уж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куды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бывает метко … - одной чертой обрисован ты с ног до головы!</a:t>
            </a:r>
          </a:p>
          <a:p>
            <a:pPr algn="r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Н.В. Гоголь</a:t>
            </a:r>
            <a:endParaRPr lang="ru-RU" dirty="0"/>
          </a:p>
        </p:txBody>
      </p:sp>
      <p:pic>
        <p:nvPicPr>
          <p:cNvPr id="4" name="Рисунок 3" descr="x_f89c6fc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916832"/>
            <a:ext cx="3456384" cy="3888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564949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/>
              <a:t>	Объектом </a:t>
            </a:r>
            <a:r>
              <a:rPr lang="ru-RU" dirty="0"/>
              <a:t>исследования являются индивидуальные прозвища, собранные</a:t>
            </a:r>
          </a:p>
          <a:p>
            <a:pPr>
              <a:buNone/>
            </a:pPr>
            <a:r>
              <a:rPr lang="ru-RU" dirty="0"/>
              <a:t>	в 5-11 классах школы.</a:t>
            </a:r>
          </a:p>
          <a:p>
            <a:pPr>
              <a:buNone/>
            </a:pPr>
            <a:endParaRPr lang="ru-RU" dirty="0"/>
          </a:p>
          <a:p>
            <a:pPr algn="r">
              <a:buNone/>
            </a:pPr>
            <a:r>
              <a:rPr lang="ru-RU" b="1" dirty="0"/>
              <a:t>Цель и задачи работы</a:t>
            </a:r>
            <a:r>
              <a:rPr lang="ru-RU" dirty="0"/>
              <a:t> - попытка определить некоторые признаки, которые позволяют разграничивать имя личное и прозвище, показать языковую и социальную сущность прозвищ учеников, их роль в бытовой коммуникации,  выявить ценностное отношение школьников к прозвищам.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7740352" y="260648"/>
            <a:ext cx="1223640" cy="2157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0" name="Picture 4" descr="gif анимация школьницы готовяться к экзамену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3176"/>
            <a:ext cx="1844824" cy="1844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Методы исследования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Сбор информации</a:t>
            </a:r>
          </a:p>
          <a:p>
            <a:r>
              <a:rPr lang="ru-RU" dirty="0"/>
              <a:t>Анкетирование</a:t>
            </a:r>
          </a:p>
          <a:p>
            <a:r>
              <a:rPr lang="ru-RU" dirty="0"/>
              <a:t>Качественный и количественный анализ данных</a:t>
            </a:r>
          </a:p>
          <a:p>
            <a:r>
              <a:rPr lang="ru-RU" dirty="0"/>
              <a:t>Изучение дополнительной литературы по ономастике и антропонимике</a:t>
            </a:r>
          </a:p>
        </p:txBody>
      </p:sp>
      <p:pic>
        <p:nvPicPr>
          <p:cNvPr id="4" name="Picture 2" descr="/Files/images/school214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4846438"/>
            <a:ext cx="1691680" cy="2011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96200" cy="879475"/>
          </a:xfrm>
        </p:spPr>
        <p:txBody>
          <a:bodyPr/>
          <a:lstStyle/>
          <a:p>
            <a:pPr algn="ctr" eaLnBrk="1" hangingPunct="1"/>
            <a:r>
              <a:rPr lang="ru-RU" dirty="0"/>
              <a:t>Актуальность темы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39750" y="1628775"/>
            <a:ext cx="843597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Прозвища широко распространены среди школьников, однако их происхождение, особенности мало изучены и недостаточно представлены в школьных учебниках русского языка.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Возникновение прозвищ – это явление, которое присутствует повсюду, и знакомство с этим явлением поможет расширить знания о лексическом составе языка.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Исследования прозвищ школьников позволяет связать лингвистические знания с жизнью, повышает наблюдательность и учит находить интересное рядом с собой.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Работа по теме позволяет выяснить отношение школьников к прозвищам, а, следовательно, возможность выявить проблемы, возникающие в процессе общения детей при употреблении прозвищ.</a:t>
            </a:r>
          </a:p>
        </p:txBody>
      </p:sp>
      <p:pic>
        <p:nvPicPr>
          <p:cNvPr id="9" name="Picture 11" descr="j02338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725" y="260350"/>
            <a:ext cx="1223963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50"/>
            <a:ext cx="4834880" cy="618807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b="1" dirty="0"/>
              <a:t>       </a:t>
            </a:r>
            <a:r>
              <a:rPr lang="ru-RU" sz="2800" b="1" dirty="0" err="1"/>
              <a:t>Онома́стика</a:t>
            </a:r>
            <a:r>
              <a:rPr lang="ru-RU" sz="2800" dirty="0"/>
              <a:t> (от греч. </a:t>
            </a:r>
            <a:r>
              <a:rPr lang="ru-RU" sz="2800" dirty="0" err="1"/>
              <a:t>ὀνομαστική </a:t>
            </a:r>
            <a:r>
              <a:rPr lang="ru-RU" sz="2800" dirty="0"/>
              <a:t>— искусство давать имена) — раздел лингвистики, изучающий собственные имена, историю их возникновения и преобразования в результате длительного употребления.</a:t>
            </a:r>
          </a:p>
          <a:p>
            <a:pPr>
              <a:buNone/>
            </a:pPr>
            <a:r>
              <a:rPr lang="ru-RU" sz="2800" b="1" dirty="0" err="1"/>
              <a:t>Топони́мика</a:t>
            </a:r>
            <a:r>
              <a:rPr lang="ru-RU" sz="2800" dirty="0"/>
              <a:t> (от </a:t>
            </a:r>
            <a:r>
              <a:rPr lang="ru-RU" sz="2800" dirty="0" err="1"/>
              <a:t>др.-греч</a:t>
            </a:r>
            <a:r>
              <a:rPr lang="ru-RU" sz="2800" dirty="0"/>
              <a:t>. </a:t>
            </a:r>
            <a:r>
              <a:rPr lang="ru-RU" sz="2800" dirty="0" err="1"/>
              <a:t>τόπος </a:t>
            </a:r>
            <a:r>
              <a:rPr lang="ru-RU" sz="2800" dirty="0"/>
              <a:t>(</a:t>
            </a:r>
            <a:r>
              <a:rPr lang="ru-RU" sz="2800" dirty="0" err="1"/>
              <a:t>topos</a:t>
            </a:r>
            <a:r>
              <a:rPr lang="ru-RU" sz="2800" dirty="0"/>
              <a:t>) — место и </a:t>
            </a:r>
            <a:r>
              <a:rPr lang="ru-RU" sz="2800" dirty="0" err="1"/>
              <a:t>ὄνομα </a:t>
            </a:r>
            <a:r>
              <a:rPr lang="ru-RU" sz="2800" dirty="0"/>
              <a:t>(</a:t>
            </a:r>
            <a:r>
              <a:rPr lang="ru-RU" sz="2800" dirty="0" err="1"/>
              <a:t>onoma</a:t>
            </a:r>
            <a:r>
              <a:rPr lang="ru-RU" sz="2800" dirty="0"/>
              <a:t>) — имя, название) — наука, изучающая географические названия, их происхождение, смысловое значение, развитие, современное состояние, написание и произношение.</a:t>
            </a:r>
          </a:p>
          <a:p>
            <a:pPr eaLnBrk="1" hangingPunct="1"/>
            <a:endParaRPr lang="ru-RU" sz="2800" dirty="0"/>
          </a:p>
        </p:txBody>
      </p:sp>
      <p:pic>
        <p:nvPicPr>
          <p:cNvPr id="15363" name="Picture 2" descr="http://www.bookriver.ru/img/covers/2753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32656"/>
            <a:ext cx="1905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364" name="Picture 4" descr="http://www.bookin.org.ru/book/4582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772816"/>
            <a:ext cx="20764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8" descr="http://mirknig.com/uploads/posts/2011-12/1325179264_murzaev_toponimi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284984"/>
            <a:ext cx="1928812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 истории возникновения имен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«Обманные» имена: Горшок, Ложка</a:t>
            </a:r>
          </a:p>
          <a:p>
            <a:r>
              <a:rPr lang="ru-RU" dirty="0"/>
              <a:t>«Защитные» имена: Пьяный, </a:t>
            </a:r>
            <a:r>
              <a:rPr lang="ru-RU" dirty="0" err="1"/>
              <a:t>Дурень</a:t>
            </a:r>
            <a:endParaRPr lang="ru-RU" dirty="0"/>
          </a:p>
          <a:p>
            <a:endParaRPr lang="ru-RU" dirty="0"/>
          </a:p>
        </p:txBody>
      </p:sp>
      <p:pic>
        <p:nvPicPr>
          <p:cNvPr id="9" name="Picture 2" descr="http://klub-drug.ru/wp-content/uploads/2011/04/3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1484784"/>
            <a:ext cx="923925" cy="800100"/>
          </a:xfrm>
          <a:prstGeom prst="rect">
            <a:avLst/>
          </a:prstGeom>
          <a:noFill/>
        </p:spPr>
      </p:pic>
      <p:pic>
        <p:nvPicPr>
          <p:cNvPr id="10" name="Picture 2" descr="http://kinder-online.ru/uploads/posts/2010-09/1284025673_shkol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667124"/>
            <a:ext cx="3505200" cy="3190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Анкета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/>
              <a:t>Что такое прозвище? "Я считаю,		    что прозвище это -…"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Откуда они берутся?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Нужны ли прозвища? 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Напишите прозвища ваших одноклассников. Объясните их происхождение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Нужно ли и можно ли полностью искоренить эту идущую из глубины времени привычку?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Всегда ли прозвище даётся лишь в насмешку?</a:t>
            </a:r>
          </a:p>
        </p:txBody>
      </p:sp>
      <p:pic>
        <p:nvPicPr>
          <p:cNvPr id="10" name="Picture 2" descr="http://amudra.ru/wp-content/uploads/2014/07/zagadki-pro-shkolu-436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8205" y="0"/>
            <a:ext cx="2785796" cy="1916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Ответы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Ответы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03648" y="1556792"/>
          <a:ext cx="634704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907</TotalTime>
  <Words>503</Words>
  <Application>Microsoft Office PowerPoint</Application>
  <PresentationFormat>Экран (4:3)</PresentationFormat>
  <Paragraphs>93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Тема Office</vt:lpstr>
      <vt:lpstr>ПРОЗВИЩА  КАК ВИД АНТРОПОНИМОВ  И ИХ ФУНКЦИОНИРОВАНИЕ  В ШКОЛЬНОЙ СРЕДЕ </vt:lpstr>
      <vt:lpstr>Презентация PowerPoint</vt:lpstr>
      <vt:lpstr>Методы исследования</vt:lpstr>
      <vt:lpstr>Актуальность темы</vt:lpstr>
      <vt:lpstr>Презентация PowerPoint</vt:lpstr>
      <vt:lpstr>Из истории возникновения имен</vt:lpstr>
      <vt:lpstr>Анкета</vt:lpstr>
      <vt:lpstr>Ответы</vt:lpstr>
      <vt:lpstr>Ответы</vt:lpstr>
      <vt:lpstr>Анализ школьных прозвищ</vt:lpstr>
      <vt:lpstr>Анализ школьных прозвищ</vt:lpstr>
      <vt:lpstr>Анализ школьных прозвищ</vt:lpstr>
      <vt:lpstr>Анализ школьных прозвищ</vt:lpstr>
      <vt:lpstr>Употребление школьных прозвищ</vt:lpstr>
      <vt:lpstr>Как относятся к прозвищам респонденты?</vt:lpstr>
      <vt:lpstr>Практическое значение данной работы</vt:lpstr>
      <vt:lpstr>Можно шутить с человеком,  но нельзя шутить с его  именем. Марина Цветаева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Наташа</cp:lastModifiedBy>
  <cp:revision>55</cp:revision>
  <dcterms:created xsi:type="dcterms:W3CDTF">2016-03-07T18:46:44Z</dcterms:created>
  <dcterms:modified xsi:type="dcterms:W3CDTF">2019-07-22T06:24:47Z</dcterms:modified>
</cp:coreProperties>
</file>