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80" r:id="rId11"/>
    <p:sldId id="264" r:id="rId12"/>
    <p:sldId id="265" r:id="rId13"/>
    <p:sldId id="266" r:id="rId14"/>
    <p:sldId id="282" r:id="rId15"/>
    <p:sldId id="267" r:id="rId16"/>
    <p:sldId id="269" r:id="rId17"/>
    <p:sldId id="278" r:id="rId18"/>
    <p:sldId id="270" r:id="rId19"/>
    <p:sldId id="271" r:id="rId20"/>
    <p:sldId id="273" r:id="rId21"/>
    <p:sldId id="279" r:id="rId22"/>
    <p:sldId id="274" r:id="rId23"/>
    <p:sldId id="272" r:id="rId24"/>
    <p:sldId id="277" r:id="rId25"/>
    <p:sldId id="275" r:id="rId26"/>
    <p:sldId id="276" r:id="rId27"/>
    <p:sldId id="284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1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22903-A3B0-4807-AEB8-9352A8DC439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1E394-4559-4ABB-82E6-A51813125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8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1E394-4559-4ABB-82E6-A51813125CE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0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BF372E0-F1A4-44B0-970E-4E8281883A2E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7EB1A30-D7B6-4057-AD37-69DBF63932A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916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Исследовательский проект по теме « М</a:t>
            </a:r>
            <a:r>
              <a:rPr lang="ru-RU" dirty="0" smtClean="0"/>
              <a:t>. В. </a:t>
            </a:r>
            <a:r>
              <a:rPr lang="ru-RU" dirty="0"/>
              <a:t>Ломоносов как ученый, поэт и </a:t>
            </a:r>
            <a:r>
              <a:rPr lang="ru-RU" dirty="0" smtClean="0"/>
              <a:t>художник 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32560" y="2564904"/>
            <a:ext cx="7406640" cy="1037760"/>
          </a:xfrm>
        </p:spPr>
        <p:txBody>
          <a:bodyPr/>
          <a:lstStyle/>
          <a:p>
            <a:r>
              <a:rPr lang="ru-RU" dirty="0" smtClean="0"/>
              <a:t>Подготовила Матяшова Александра 10 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4077072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За то терплю, что стараюсь защитить труд Петра Великого, чтобы научились россияне, чтобы показали своё достоинство.</a:t>
            </a:r>
          </a:p>
          <a:p>
            <a:endParaRPr lang="ru-RU" i="1" dirty="0" smtClean="0"/>
          </a:p>
          <a:p>
            <a:r>
              <a:rPr lang="ru-RU" i="1" dirty="0" smtClean="0"/>
              <a:t>М.В. Ломоносов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023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Университет имени </a:t>
            </a:r>
            <a:br>
              <a:rPr lang="ru-RU" dirty="0" smtClean="0"/>
            </a:br>
            <a:r>
              <a:rPr lang="ru-RU" dirty="0" smtClean="0"/>
              <a:t>М. В. Ломоносова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08282"/>
            <a:ext cx="7309569" cy="4873046"/>
          </a:xfrm>
        </p:spPr>
      </p:pic>
    </p:spTree>
    <p:extLst>
      <p:ext uri="{BB962C8B-B14F-4D97-AF65-F5344CB8AC3E}">
        <p14:creationId xmlns:p14="http://schemas.microsoft.com/office/powerpoint/2010/main" val="8872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М.В.ЛОМОНОСОВ КАК ПОЭТ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Ломоносов стоит впереди наших поэтов, как вступление впереди книги.</a:t>
            </a:r>
          </a:p>
          <a:p>
            <a:endParaRPr lang="ru-RU" dirty="0"/>
          </a:p>
          <a:p>
            <a:r>
              <a:rPr lang="ru-RU" dirty="0"/>
              <a:t>Н. О. Гоголь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5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Отношение Ломоносова к сравнениям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447800"/>
            <a:ext cx="3569600" cy="48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“Сами свой разум употребляйте. Меня за Аристотеля, </a:t>
            </a:r>
            <a:r>
              <a:rPr lang="ru-RU" dirty="0" err="1"/>
              <a:t>Картезия</a:t>
            </a:r>
            <a:r>
              <a:rPr lang="ru-RU" dirty="0"/>
              <a:t> (т.е. Декарта), </a:t>
            </a:r>
            <a:r>
              <a:rPr lang="ru-RU" dirty="0" err="1"/>
              <a:t>Невтона</a:t>
            </a:r>
            <a:r>
              <a:rPr lang="ru-RU" dirty="0"/>
              <a:t> не почитайте. Если же вы </a:t>
            </a:r>
            <a:r>
              <a:rPr lang="ru-RU" dirty="0" err="1"/>
              <a:t>мнеих</a:t>
            </a:r>
            <a:r>
              <a:rPr lang="ru-RU" dirty="0"/>
              <a:t> имя дадите, то знайте, что вы </a:t>
            </a:r>
            <a:r>
              <a:rPr lang="ru-RU" dirty="0" err="1"/>
              <a:t>холопи</a:t>
            </a:r>
            <a:r>
              <a:rPr lang="ru-RU" dirty="0"/>
              <a:t>, а моя слава падает и с вашею”.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3202796" cy="43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Отношение Аксакова к Ломоносову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6736" y="1591816"/>
            <a:ext cx="5081768" cy="507754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К. С. </a:t>
            </a:r>
            <a:r>
              <a:rPr lang="ru-RU" dirty="0" smtClean="0"/>
              <a:t>Аксаков в </a:t>
            </a:r>
            <a:r>
              <a:rPr lang="ru-RU" dirty="0"/>
              <a:t>середине прошлого века писал: “Ломоносов был автор, лицо индивидуальное, первый, восставший как лицо из мира национальных песен, в общем национальном характере поглощавших индивидуума; он был освободившийся индивидуум в поэтическом мире, с него началась новая полная сфера поэзии, собственно так называемая литература”.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87957"/>
            <a:ext cx="3024336" cy="3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>
            <a:noAutofit/>
          </a:bodyPr>
          <a:lstStyle/>
          <a:p>
            <a:r>
              <a:rPr lang="ru-RU" sz="3600" dirty="0"/>
              <a:t>Отмщать завистнику меня вооружают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ru-RU" dirty="0" smtClean="0"/>
              <a:t>Отмщать завистнику меня вооружают,</a:t>
            </a:r>
            <a:endParaRPr lang="ru-RU" dirty="0"/>
          </a:p>
          <a:p>
            <a:pPr marL="82296" indent="0">
              <a:buNone/>
            </a:pPr>
            <a:r>
              <a:rPr lang="ru-RU" dirty="0"/>
              <a:t>Хотя мне от него вреда отнюдь не чают.</a:t>
            </a:r>
          </a:p>
          <a:p>
            <a:pPr marL="82296" indent="0">
              <a:buNone/>
            </a:pPr>
            <a:r>
              <a:rPr lang="ru-RU" dirty="0"/>
              <a:t>Когда </a:t>
            </a:r>
            <a:r>
              <a:rPr lang="ru-RU" dirty="0" err="1"/>
              <a:t>зоилова</a:t>
            </a:r>
            <a:r>
              <a:rPr lang="ru-RU" dirty="0"/>
              <a:t> хула мне не вредит,</a:t>
            </a:r>
          </a:p>
          <a:p>
            <a:pPr marL="82296" indent="0">
              <a:buNone/>
            </a:pPr>
            <a:r>
              <a:rPr lang="ru-RU" dirty="0"/>
              <a:t>Могу ли на него за то я быть сердит?</a:t>
            </a:r>
          </a:p>
          <a:p>
            <a:pPr marL="82296" indent="0">
              <a:buNone/>
            </a:pPr>
            <a:r>
              <a:rPr lang="ru-RU" dirty="0"/>
              <a:t>Однако ж осержусь! я встал, ищу обуха;</a:t>
            </a:r>
          </a:p>
          <a:p>
            <a:pPr marL="82296" indent="0">
              <a:buNone/>
            </a:pPr>
            <a:r>
              <a:rPr lang="ru-RU" dirty="0"/>
              <a:t>Уж поднял, я махну! а кто сидит тут? муха!</a:t>
            </a:r>
          </a:p>
          <a:p>
            <a:pPr marL="82296" indent="0">
              <a:buNone/>
            </a:pPr>
            <a:r>
              <a:rPr lang="ru-RU" dirty="0"/>
              <a:t>Как жаль мне для нее напрасного труда.</a:t>
            </a:r>
          </a:p>
          <a:p>
            <a:pPr marL="82296" indent="0">
              <a:buNone/>
            </a:pPr>
            <a:r>
              <a:rPr lang="ru-RU" dirty="0"/>
              <a:t>Бедняжка, ты летай, ты пой: мне нет вреда.</a:t>
            </a:r>
          </a:p>
        </p:txBody>
      </p:sp>
    </p:spTree>
    <p:extLst>
      <p:ext uri="{BB962C8B-B14F-4D97-AF65-F5344CB8AC3E}">
        <p14:creationId xmlns:p14="http://schemas.microsoft.com/office/powerpoint/2010/main" val="38752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700" dirty="0" smtClean="0"/>
              <a:t>Я знак бессмертия себе воздвигнул</a:t>
            </a:r>
            <a:endParaRPr lang="ru-RU" sz="3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ru-RU" dirty="0"/>
              <a:t>Я знак бессмертия себе воздвигнул</a:t>
            </a:r>
          </a:p>
          <a:p>
            <a:pPr marL="82296" indent="0">
              <a:buNone/>
            </a:pPr>
            <a:r>
              <a:rPr lang="ru-RU" dirty="0"/>
              <a:t>Превыше пирамид и крепче меди,</a:t>
            </a:r>
          </a:p>
          <a:p>
            <a:pPr marL="82296" indent="0">
              <a:buNone/>
            </a:pPr>
            <a:r>
              <a:rPr lang="ru-RU" dirty="0"/>
              <a:t>Что бурный аквилон смотреть не может,</a:t>
            </a:r>
          </a:p>
          <a:p>
            <a:pPr marL="82296" indent="0">
              <a:buNone/>
            </a:pPr>
            <a:r>
              <a:rPr lang="ru-RU" dirty="0"/>
              <a:t>Ни множество веков, ни едка древность.</a:t>
            </a:r>
          </a:p>
          <a:p>
            <a:pPr marL="82296" indent="0">
              <a:buNone/>
            </a:pPr>
            <a:r>
              <a:rPr lang="ru-RU" dirty="0"/>
              <a:t>Не вовсе я умру; но смерть оставит</a:t>
            </a:r>
          </a:p>
          <a:p>
            <a:pPr marL="82296" indent="0">
              <a:buNone/>
            </a:pPr>
            <a:r>
              <a:rPr lang="ru-RU" dirty="0" err="1"/>
              <a:t>Велику</a:t>
            </a:r>
            <a:r>
              <a:rPr lang="ru-RU" dirty="0"/>
              <a:t> часть мою, как жизнь </a:t>
            </a:r>
            <a:r>
              <a:rPr lang="ru-RU" dirty="0" err="1"/>
              <a:t>скончаю</a:t>
            </a:r>
            <a:r>
              <a:rPr lang="ru-RU" dirty="0"/>
              <a:t>.</a:t>
            </a:r>
          </a:p>
          <a:p>
            <a:pPr marL="82296" indent="0">
              <a:buNone/>
            </a:pPr>
            <a:r>
              <a:rPr lang="ru-RU" dirty="0"/>
              <a:t>Я буду возрастать повсюду славой,</a:t>
            </a:r>
          </a:p>
          <a:p>
            <a:pPr marL="82296" indent="0">
              <a:buNone/>
            </a:pPr>
            <a:r>
              <a:rPr lang="ru-RU" dirty="0"/>
              <a:t>Пока великий Рим владеет светом.</a:t>
            </a:r>
          </a:p>
          <a:p>
            <a:pPr marL="82296" indent="0">
              <a:buNone/>
            </a:pPr>
            <a:r>
              <a:rPr lang="ru-RU" dirty="0"/>
              <a:t>Где быстрыми шумит струями </a:t>
            </a:r>
            <a:r>
              <a:rPr lang="ru-RU" dirty="0" err="1"/>
              <a:t>Авфид</a:t>
            </a:r>
            <a:r>
              <a:rPr lang="ru-RU" dirty="0"/>
              <a:t>,</a:t>
            </a:r>
          </a:p>
          <a:p>
            <a:pPr marL="82296" indent="0">
              <a:buNone/>
            </a:pPr>
            <a:r>
              <a:rPr lang="ru-RU" dirty="0"/>
              <a:t>Где </a:t>
            </a:r>
            <a:r>
              <a:rPr lang="ru-RU" dirty="0" err="1"/>
              <a:t>Давнус</a:t>
            </a:r>
            <a:r>
              <a:rPr lang="ru-RU" dirty="0"/>
              <a:t> царствовал в простом народе,</a:t>
            </a:r>
          </a:p>
          <a:p>
            <a:pPr marL="82296" indent="0">
              <a:buNone/>
            </a:pPr>
            <a:r>
              <a:rPr lang="ru-RU" dirty="0"/>
              <a:t>Отечество мое молчать не будет,</a:t>
            </a:r>
          </a:p>
          <a:p>
            <a:pPr marL="82296" indent="0">
              <a:buNone/>
            </a:pPr>
            <a:r>
              <a:rPr lang="ru-RU" dirty="0"/>
              <a:t>Что мне </a:t>
            </a:r>
            <a:r>
              <a:rPr lang="ru-RU" dirty="0" err="1"/>
              <a:t>беззнатный</a:t>
            </a:r>
            <a:r>
              <a:rPr lang="ru-RU" dirty="0"/>
              <a:t> род </a:t>
            </a:r>
            <a:r>
              <a:rPr lang="ru-RU" dirty="0" err="1"/>
              <a:t>препятством</a:t>
            </a:r>
            <a:r>
              <a:rPr lang="ru-RU" dirty="0"/>
              <a:t> не был,</a:t>
            </a:r>
          </a:p>
          <a:p>
            <a:pPr marL="82296" indent="0">
              <a:buNone/>
            </a:pPr>
            <a:r>
              <a:rPr lang="ru-RU" dirty="0"/>
              <a:t>Чтоб </a:t>
            </a:r>
            <a:r>
              <a:rPr lang="ru-RU" dirty="0" err="1"/>
              <a:t>внесть</a:t>
            </a:r>
            <a:r>
              <a:rPr lang="ru-RU" dirty="0"/>
              <a:t> в Италию стихи </a:t>
            </a:r>
            <a:r>
              <a:rPr lang="ru-RU" dirty="0" err="1"/>
              <a:t>эольски</a:t>
            </a:r>
            <a:endParaRPr lang="ru-RU" dirty="0"/>
          </a:p>
          <a:p>
            <a:pPr marL="82296" indent="0">
              <a:buNone/>
            </a:pPr>
            <a:r>
              <a:rPr lang="ru-RU" dirty="0"/>
              <a:t>И первому звенеть </a:t>
            </a:r>
            <a:r>
              <a:rPr lang="ru-RU" dirty="0" err="1"/>
              <a:t>Алцейской</a:t>
            </a:r>
            <a:r>
              <a:rPr lang="ru-RU" dirty="0"/>
              <a:t> лирой.</a:t>
            </a:r>
          </a:p>
          <a:p>
            <a:pPr marL="82296" indent="0">
              <a:buNone/>
            </a:pPr>
            <a:r>
              <a:rPr lang="ru-RU" dirty="0" err="1"/>
              <a:t>Взгордися</a:t>
            </a:r>
            <a:r>
              <a:rPr lang="ru-RU" dirty="0"/>
              <a:t> праведной заслугой, муза,</a:t>
            </a:r>
          </a:p>
          <a:p>
            <a:pPr marL="82296" indent="0">
              <a:buNone/>
            </a:pPr>
            <a:r>
              <a:rPr lang="ru-RU" dirty="0"/>
              <a:t>И увенчай главу дельфийским лавром.</a:t>
            </a:r>
          </a:p>
        </p:txBody>
      </p:sp>
    </p:spTree>
    <p:extLst>
      <p:ext uri="{BB962C8B-B14F-4D97-AF65-F5344CB8AC3E}">
        <p14:creationId xmlns:p14="http://schemas.microsoft.com/office/powerpoint/2010/main" val="13170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М.В. ЛОМОНОСОВ КАК ВЫДАЮЩИЙСЯ ХУДОЖНИК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М.В. Ломоносов обладал незаурядными </a:t>
            </a:r>
            <a:r>
              <a:rPr lang="ru-RU" dirty="0" err="1"/>
              <a:t>художествеными</a:t>
            </a:r>
            <a:r>
              <a:rPr lang="ru-RU" dirty="0"/>
              <a:t> способностями. Об этом свидетельствуют его известные мозаичные портреты и картины, которые являются непревзойденными образцами русского мозаичного искусства ХV111 в. Мозаикой древние называли картины, посвященные музам. Как вечны музы, так вечны, должны были быть и эти картины. Поэтому их писали не краской, а набирали из кусочков цветного камня, а затем из кусочков специально сваренного </a:t>
            </a:r>
            <a:r>
              <a:rPr lang="ru-RU" dirty="0" err="1"/>
              <a:t>глушенного</a:t>
            </a:r>
            <a:r>
              <a:rPr lang="ru-RU" dirty="0"/>
              <a:t> (непрозрачного) стекла – смальты.</a:t>
            </a:r>
          </a:p>
        </p:txBody>
      </p:sp>
    </p:spTree>
    <p:extLst>
      <p:ext uri="{BB962C8B-B14F-4D97-AF65-F5344CB8AC3E}">
        <p14:creationId xmlns:p14="http://schemas.microsoft.com/office/powerpoint/2010/main" val="36018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Смальта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" y="1556792"/>
            <a:ext cx="3611880" cy="2590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65104"/>
            <a:ext cx="3170486" cy="2332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27650"/>
            <a:ext cx="3835974" cy="46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«Золотого Рубина»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617745"/>
            <a:ext cx="3588767" cy="2691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000"/>
            <a:ext cx="1819275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03" y="1340768"/>
            <a:ext cx="2186076" cy="290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Первая </a:t>
            </a:r>
            <a:r>
              <a:rPr lang="ru-RU" dirty="0"/>
              <a:t>мозаичную картину – </a:t>
            </a:r>
            <a:r>
              <a:rPr lang="ru-RU" dirty="0" smtClean="0"/>
              <a:t>богоматерь </a:t>
            </a:r>
            <a:r>
              <a:rPr lang="ru-RU" dirty="0"/>
              <a:t>по картине </a:t>
            </a:r>
            <a:r>
              <a:rPr lang="ru-RU" dirty="0" err="1" smtClean="0"/>
              <a:t>Солимены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0" y="1484784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38983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Великий русский ученый-энциклопедист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0872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718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Мозаичный портрет Петра 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80" y="1447800"/>
            <a:ext cx="3653790" cy="4800600"/>
          </a:xfrm>
        </p:spPr>
      </p:pic>
    </p:spTree>
    <p:extLst>
      <p:ext uri="{BB962C8B-B14F-4D97-AF65-F5344CB8AC3E}">
        <p14:creationId xmlns:p14="http://schemas.microsoft.com/office/powerpoint/2010/main" val="11286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Мозаичный портрет П. И. Шувалова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22" y="1447800"/>
            <a:ext cx="3862705" cy="4800600"/>
          </a:xfrm>
        </p:spPr>
      </p:pic>
    </p:spTree>
    <p:extLst>
      <p:ext uri="{BB962C8B-B14F-4D97-AF65-F5344CB8AC3E}">
        <p14:creationId xmlns:p14="http://schemas.microsoft.com/office/powerpoint/2010/main" val="26480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Фабрика в </a:t>
            </a:r>
            <a:r>
              <a:rPr lang="ru-RU" dirty="0" err="1" smtClean="0"/>
              <a:t>Усть</a:t>
            </a:r>
            <a:r>
              <a:rPr lang="ru-RU" dirty="0" smtClean="0"/>
              <a:t>-Руднице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54" y="1447800"/>
            <a:ext cx="6063042" cy="4800600"/>
          </a:xfrm>
        </p:spPr>
      </p:pic>
    </p:spTree>
    <p:extLst>
      <p:ext uri="{BB962C8B-B14F-4D97-AF65-F5344CB8AC3E}">
        <p14:creationId xmlns:p14="http://schemas.microsoft.com/office/powerpoint/2010/main" val="27395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Полтавская баталия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59316"/>
            <a:ext cx="6480720" cy="4487140"/>
          </a:xfrm>
        </p:spPr>
      </p:pic>
    </p:spTree>
    <p:extLst>
      <p:ext uri="{BB962C8B-B14F-4D97-AF65-F5344CB8AC3E}">
        <p14:creationId xmlns:p14="http://schemas.microsoft.com/office/powerpoint/2010/main" val="1041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Смерть М. В. Ломоносова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1885950"/>
            <a:ext cx="3371850" cy="3924300"/>
          </a:xfrm>
        </p:spPr>
      </p:pic>
    </p:spTree>
    <p:extLst>
      <p:ext uri="{BB962C8B-B14F-4D97-AF65-F5344CB8AC3E}">
        <p14:creationId xmlns:p14="http://schemas.microsoft.com/office/powerpoint/2010/main" val="20749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Мнение М. В. Келдыша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академик М.В. Келдыш писал: “Ломоносов принадлежит к числу величайших деятелей науки и культуры всего </a:t>
            </a:r>
            <a:r>
              <a:rPr lang="ru-RU" dirty="0" smtClean="0"/>
              <a:t>человечества (…) необычайно </a:t>
            </a:r>
            <a:r>
              <a:rPr lang="ru-RU" dirty="0"/>
              <a:t>широкая и плодотворная научная, литературная и общественная деятельность Ломоносова – это целая эпоха в истории отечественной науки и </a:t>
            </a:r>
            <a:r>
              <a:rPr lang="ru-RU" dirty="0" smtClean="0"/>
              <a:t>культуры (…) “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0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 всегда Михаил Васильевич Ломоносов – ученый, философ, поэт – будет вызывать глубокий интерес как личность, продемонстрировавшая силу человеческого разума, как борец с тьмой и невежеством.</a:t>
            </a:r>
          </a:p>
        </p:txBody>
      </p:sp>
    </p:spTree>
    <p:extLst>
      <p:ext uri="{BB962C8B-B14F-4D97-AF65-F5344CB8AC3E}">
        <p14:creationId xmlns:p14="http://schemas.microsoft.com/office/powerpoint/2010/main" val="8800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Фильм «Михайло Ломоносов»</a:t>
            </a:r>
            <a:endParaRPr lang="ru-RU" dirty="0"/>
          </a:p>
        </p:txBody>
      </p:sp>
      <p:pic>
        <p:nvPicPr>
          <p:cNvPr id="4" name="Ломоносов Отрыво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3900" y="1447800"/>
            <a:ext cx="6383338" cy="4800600"/>
          </a:xfrm>
        </p:spPr>
      </p:pic>
    </p:spTree>
    <p:extLst>
      <p:ext uri="{BB962C8B-B14F-4D97-AF65-F5344CB8AC3E}">
        <p14:creationId xmlns:p14="http://schemas.microsoft.com/office/powerpoint/2010/main" val="23233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34360" y="2857500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Биография М. В. Ломоносова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621160"/>
          </a:xfrm>
        </p:spPr>
        <p:txBody>
          <a:bodyPr>
            <a:normAutofit/>
          </a:bodyPr>
          <a:lstStyle/>
          <a:p>
            <a:r>
              <a:rPr lang="ru-RU" sz="1800" dirty="0"/>
              <a:t>Михаил Васильевич Ломоносов родился 8 ноября 1711г. в деревне, </a:t>
            </a:r>
            <a:r>
              <a:rPr lang="ru-RU" sz="1800" dirty="0" err="1"/>
              <a:t>Куростовской</a:t>
            </a:r>
            <a:r>
              <a:rPr lang="ru-RU" sz="1800" dirty="0"/>
              <a:t> волости, Архангельской губернии в семье крестьян-поморов Василия </a:t>
            </a:r>
            <a:r>
              <a:rPr lang="ru-RU" sz="1800" dirty="0" err="1"/>
              <a:t>Дорофеевича</a:t>
            </a:r>
            <a:r>
              <a:rPr lang="ru-RU" sz="1800" dirty="0"/>
              <a:t> и Елены Ивановны (урождённой </a:t>
            </a:r>
            <a:r>
              <a:rPr lang="ru-RU" sz="1800" dirty="0" err="1"/>
              <a:t>Сивковой</a:t>
            </a:r>
            <a:r>
              <a:rPr lang="ru-RU" sz="1800" dirty="0"/>
              <a:t>) Ломоносовых.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2" y="2852936"/>
            <a:ext cx="6542956" cy="34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Поход в Москву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447800"/>
            <a:ext cx="3785624" cy="5005536"/>
          </a:xfrm>
        </p:spPr>
        <p:txBody>
          <a:bodyPr>
            <a:normAutofit/>
          </a:bodyPr>
          <a:lstStyle/>
          <a:p>
            <a:r>
              <a:rPr lang="ru-RU" sz="2400" dirty="0"/>
              <a:t>В зимнюю стужу 1730 года Михаил Васильевич почти без денег, пешком отправился в Москву. Чтобы поступить в </a:t>
            </a:r>
            <a:r>
              <a:rPr lang="ru-RU" sz="2400" dirty="0" err="1"/>
              <a:t>Заиконоспасскую</a:t>
            </a:r>
            <a:r>
              <a:rPr lang="ru-RU" sz="2400" dirty="0"/>
              <a:t> славяно-греко-латинскую академию, он выдал себя за сына холмогорского дворянина.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83" y="1628800"/>
            <a:ext cx="3579336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Марбургский</a:t>
            </a:r>
            <a:r>
              <a:rPr lang="ru-RU" dirty="0" smtClean="0"/>
              <a:t> университет Германии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447800"/>
            <a:ext cx="3137552" cy="48006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Почти 5 лет длилась заграничная жизнь Михаила Васильевича. Это время, главным образом, было проведено в </a:t>
            </a:r>
            <a:r>
              <a:rPr lang="ru-RU" dirty="0" err="1"/>
              <a:t>Марбургском</a:t>
            </a:r>
            <a:r>
              <a:rPr lang="ru-RU" dirty="0"/>
              <a:t> университете в Германии.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76264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Дом, где жил </a:t>
            </a:r>
            <a:r>
              <a:rPr lang="ru-RU" dirty="0" smtClean="0"/>
              <a:t>Ломоносов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3210401" cy="4800600"/>
          </a:xfrm>
        </p:spPr>
      </p:pic>
      <p:sp>
        <p:nvSpPr>
          <p:cNvPr id="5" name="TextBox 4"/>
          <p:cNvSpPr txBox="1"/>
          <p:nvPr/>
        </p:nvSpPr>
        <p:spPr>
          <a:xfrm>
            <a:off x="5004048" y="1628800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Химия к середине XVIII века становилась едва ли не самой влиятельной и перспективной наукой. Химия казалась наукой реального волшебства, ее торопили, щедро финансировали.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44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Макет химической лаборатории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25" y="1699750"/>
            <a:ext cx="6173167" cy="4548649"/>
          </a:xfrm>
        </p:spPr>
      </p:pic>
    </p:spTree>
    <p:extLst>
      <p:ext uri="{BB962C8B-B14F-4D97-AF65-F5344CB8AC3E}">
        <p14:creationId xmlns:p14="http://schemas.microsoft.com/office/powerpoint/2010/main" val="5319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 Ломоносова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447800"/>
            <a:ext cx="3929640" cy="4800600"/>
          </a:xfrm>
        </p:spPr>
        <p:txBody>
          <a:bodyPr>
            <a:normAutofit fontScale="92500"/>
          </a:bodyPr>
          <a:lstStyle/>
          <a:p>
            <a:r>
              <a:rPr lang="ru-RU" dirty="0"/>
              <a:t>“Из наблюдений устанавливать теорию, через теорию исправлять наблюдения – есть лучший всех способ к изысканию правды”, - писал он.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0928"/>
            <a:ext cx="4176464" cy="33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Открытия Ломоносова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Химия</a:t>
            </a:r>
          </a:p>
          <a:p>
            <a:r>
              <a:rPr lang="ru-RU" dirty="0" smtClean="0"/>
              <a:t>Астрономия</a:t>
            </a:r>
          </a:p>
          <a:p>
            <a:r>
              <a:rPr lang="ru-RU" dirty="0" smtClean="0"/>
              <a:t>Физика</a:t>
            </a:r>
          </a:p>
          <a:p>
            <a:r>
              <a:rPr lang="ru-RU" dirty="0" smtClean="0"/>
              <a:t>Литературе</a:t>
            </a:r>
          </a:p>
          <a:p>
            <a:r>
              <a:rPr lang="ru-RU" dirty="0" smtClean="0"/>
              <a:t>Разных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3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439</TotalTime>
  <Words>737</Words>
  <Application>Microsoft Office PowerPoint</Application>
  <PresentationFormat>Экран (4:3)</PresentationFormat>
  <Paragraphs>75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Исследовательский проект по теме « М. В. Ломоносов как ученый, поэт и художник »</vt:lpstr>
      <vt:lpstr>Великий русский ученый-энциклопедист</vt:lpstr>
      <vt:lpstr>Биография М. В. Ломоносова</vt:lpstr>
      <vt:lpstr>Поход в Москву</vt:lpstr>
      <vt:lpstr>Марбургский университет Германии</vt:lpstr>
      <vt:lpstr>Дом, где жил Ломоносов</vt:lpstr>
      <vt:lpstr>Макет химической лаборатории</vt:lpstr>
      <vt:lpstr>Принцип Ломоносова</vt:lpstr>
      <vt:lpstr>Открытия Ломоносова</vt:lpstr>
      <vt:lpstr>Университет имени  М. В. Ломоносова</vt:lpstr>
      <vt:lpstr>М.В.ЛОМОНОСОВ КАК ПОЭТ</vt:lpstr>
      <vt:lpstr>Отношение Ломоносова к сравнениям</vt:lpstr>
      <vt:lpstr>Отношение Аксакова к Ломоносову</vt:lpstr>
      <vt:lpstr>Отмщать завистнику меня вооружают</vt:lpstr>
      <vt:lpstr>Я знак бессмертия себе воздвигнул</vt:lpstr>
      <vt:lpstr>М.В. ЛОМОНОСОВ КАК ВЫДАЮЩИЙСЯ ХУДОЖНИК</vt:lpstr>
      <vt:lpstr>Смальта</vt:lpstr>
      <vt:lpstr>Состав «Золотого Рубина»</vt:lpstr>
      <vt:lpstr>Первая мозаичную картину – богоматерь по картине Солимены</vt:lpstr>
      <vt:lpstr>Мозаичный портрет Петра 1</vt:lpstr>
      <vt:lpstr>Мозаичный портрет П. И. Шувалова</vt:lpstr>
      <vt:lpstr>Фабрика в Усть-Руднице</vt:lpstr>
      <vt:lpstr>Полтавская баталия</vt:lpstr>
      <vt:lpstr>Смерть М. В. Ломоносова</vt:lpstr>
      <vt:lpstr>Мнение М. В. Келдыша</vt:lpstr>
      <vt:lpstr>Заключение</vt:lpstr>
      <vt:lpstr>Фильм «Михайло Ломоносов»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 В. Ломоносов</dc:title>
  <dc:creator>АНДРЕЙ</dc:creator>
  <cp:lastModifiedBy>User</cp:lastModifiedBy>
  <cp:revision>27</cp:revision>
  <dcterms:created xsi:type="dcterms:W3CDTF">2017-11-17T10:54:18Z</dcterms:created>
  <dcterms:modified xsi:type="dcterms:W3CDTF">2018-03-19T09:05:05Z</dcterms:modified>
</cp:coreProperties>
</file>